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17"/>
  </p:notesMasterIdLst>
  <p:sldIdLst>
    <p:sldId id="256" r:id="rId3"/>
    <p:sldId id="277" r:id="rId4"/>
    <p:sldId id="276" r:id="rId5"/>
    <p:sldId id="270" r:id="rId6"/>
    <p:sldId id="260" r:id="rId7"/>
    <p:sldId id="261" r:id="rId8"/>
    <p:sldId id="262" r:id="rId9"/>
    <p:sldId id="264" r:id="rId10"/>
    <p:sldId id="265" r:id="rId11"/>
    <p:sldId id="266" r:id="rId12"/>
    <p:sldId id="267" r:id="rId13"/>
    <p:sldId id="274" r:id="rId14"/>
    <p:sldId id="280" r:id="rId15"/>
    <p:sldId id="25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6A1"/>
    <a:srgbClr val="002A7F"/>
    <a:srgbClr val="0224BE"/>
    <a:srgbClr val="0432FF"/>
    <a:srgbClr val="01189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26" autoAdjust="0"/>
    <p:restoredTop sz="94201"/>
  </p:normalViewPr>
  <p:slideViewPr>
    <p:cSldViewPr snapToGrid="0">
      <p:cViewPr>
        <p:scale>
          <a:sx n="130" d="100"/>
          <a:sy n="130" d="100"/>
        </p:scale>
        <p:origin x="1736" y="3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C140D70-0311-4CA4-B8C6-DCF22F6E3356}" type="datetimeFigureOut">
              <a:rPr lang="en-GB" smtClean="0"/>
              <a:t>30/07/2026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C29F6DE-FB09-49A1-AFB9-7A6326108419}" type="slidenum">
              <a:rPr lang="en-GB" smtClean="0"/>
              <a:t>‹#›</a:t>
            </a:fld>
            <a:endParaRPr lang="en-GB"/>
          </a:p>
        </p:txBody>
      </p:sp>
    </p:spTree>
    <p:extLst>
      <p:ext uri="{BB962C8B-B14F-4D97-AF65-F5344CB8AC3E}">
        <p14:creationId xmlns:p14="http://schemas.microsoft.com/office/powerpoint/2010/main" val="814754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C29F6DE-FB09-49A1-AFB9-7A6326108419}" type="slidenum">
              <a:rPr lang="en-GB" smtClean="0"/>
              <a:t>2</a:t>
            </a:fld>
            <a:endParaRPr lang="en-GB"/>
          </a:p>
        </p:txBody>
      </p:sp>
    </p:spTree>
    <p:extLst>
      <p:ext uri="{BB962C8B-B14F-4D97-AF65-F5344CB8AC3E}">
        <p14:creationId xmlns:p14="http://schemas.microsoft.com/office/powerpoint/2010/main" val="5087435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DB1BFFEC-76FF-3B96-8F98-0CB3B4B23870}"/>
              </a:ext>
            </a:extLst>
          </p:cNvPr>
          <p:cNvSpPr>
            <a:spLocks noGrp="1"/>
          </p:cNvSpPr>
          <p:nvPr>
            <p:ph type="ftr" sz="quarter" idx="11"/>
          </p:nvPr>
        </p:nvSpPr>
        <p:spPr>
          <a:xfrm>
            <a:off x="4038600" y="6356350"/>
            <a:ext cx="4294910" cy="365125"/>
          </a:xfrm>
        </p:spPr>
        <p:txBody>
          <a:bodyPr/>
          <a:lstStyle/>
          <a:p>
            <a:r>
              <a:rPr lang="de-DE"/>
              <a:t>© Albert, Dowson &amp; Lomax 2025 https://www.goodfellowpublishers.com/culturalrisk</a:t>
            </a:r>
            <a:endParaRPr lang="en-GB" dirty="0"/>
          </a:p>
        </p:txBody>
      </p:sp>
      <p:pic>
        <p:nvPicPr>
          <p:cNvPr id="10" name="Picture 9">
            <a:extLst>
              <a:ext uri="{FF2B5EF4-FFF2-40B4-BE49-F238E27FC236}">
                <a16:creationId xmlns:a16="http://schemas.microsoft.com/office/drawing/2014/main" id="{8E3CECA4-B23D-6B1D-17AB-84EC549134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484002" y="484406"/>
            <a:ext cx="3171297" cy="4484758"/>
          </a:xfrm>
          <a:prstGeom prst="rect">
            <a:avLst/>
          </a:prstGeom>
        </p:spPr>
      </p:pic>
      <p:sp>
        <p:nvSpPr>
          <p:cNvPr id="11" name="TextBox 10">
            <a:extLst>
              <a:ext uri="{FF2B5EF4-FFF2-40B4-BE49-F238E27FC236}">
                <a16:creationId xmlns:a16="http://schemas.microsoft.com/office/drawing/2014/main" id="{BC4E2C80-2DC8-1FC4-0AC9-22B23191D261}"/>
              </a:ext>
            </a:extLst>
          </p:cNvPr>
          <p:cNvSpPr txBox="1"/>
          <p:nvPr userDrawn="1"/>
        </p:nvSpPr>
        <p:spPr>
          <a:xfrm>
            <a:off x="6022104" y="406405"/>
            <a:ext cx="4355573" cy="4090720"/>
          </a:xfrm>
          <a:prstGeom prst="rect">
            <a:avLst/>
          </a:prstGeom>
          <a:noFill/>
        </p:spPr>
        <p:txBody>
          <a:bodyPr wrap="square" rtlCol="0">
            <a:spAutoFit/>
          </a:bodyPr>
          <a:lstStyle/>
          <a:p>
            <a:r>
              <a:rPr lang="en-US" sz="3200" dirty="0">
                <a:latin typeface="Arial Black" panose="020B0A04020102020204" pitchFamily="34" charset="0"/>
              </a:rPr>
              <a:t>Cultural Risk Assessment in Events: Achieving Equity, Diversity and Inclusivity</a:t>
            </a:r>
          </a:p>
          <a:p>
            <a:endParaRPr lang="en-US" dirty="0">
              <a:latin typeface="Arial Black" panose="020B0A04020102020204" pitchFamily="34" charset="0"/>
            </a:endParaRPr>
          </a:p>
          <a:p>
            <a:r>
              <a:rPr lang="en-US" sz="2400" dirty="0">
                <a:latin typeface="Arial Black" panose="020B0A04020102020204" pitchFamily="34" charset="0"/>
              </a:rPr>
              <a:t>By Bernadette Albert, Ruth Dowson and</a:t>
            </a:r>
          </a:p>
          <a:p>
            <a:r>
              <a:rPr lang="en-US" sz="2400" dirty="0">
                <a:latin typeface="Arial Black" panose="020B0A04020102020204" pitchFamily="34" charset="0"/>
              </a:rPr>
              <a:t>Dan Lomax</a:t>
            </a:r>
            <a:endParaRPr lang="en-GB" sz="2400" dirty="0">
              <a:latin typeface="Arial Black" panose="020B0A04020102020204" pitchFamily="34" charset="0"/>
            </a:endParaRPr>
          </a:p>
        </p:txBody>
      </p:sp>
      <p:pic>
        <p:nvPicPr>
          <p:cNvPr id="13" name="Picture 12">
            <a:extLst>
              <a:ext uri="{FF2B5EF4-FFF2-40B4-BE49-F238E27FC236}">
                <a16:creationId xmlns:a16="http://schemas.microsoft.com/office/drawing/2014/main" id="{4F7AF127-34F4-196F-BDF5-C478AF4B98A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90338" y="5498497"/>
            <a:ext cx="1161371" cy="1161371"/>
          </a:xfrm>
          <a:prstGeom prst="rect">
            <a:avLst/>
          </a:prstGeom>
        </p:spPr>
      </p:pic>
      <p:pic>
        <p:nvPicPr>
          <p:cNvPr id="14" name="Picture 13">
            <a:extLst>
              <a:ext uri="{FF2B5EF4-FFF2-40B4-BE49-F238E27FC236}">
                <a16:creationId xmlns:a16="http://schemas.microsoft.com/office/drawing/2014/main" id="{03E6C3A2-C887-059E-55AF-013456A826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820401" y="5498497"/>
            <a:ext cx="1161371" cy="1161371"/>
          </a:xfrm>
          <a:prstGeom prst="rect">
            <a:avLst/>
          </a:prstGeom>
        </p:spPr>
      </p:pic>
      <p:sp>
        <p:nvSpPr>
          <p:cNvPr id="16" name="TextBox 15">
            <a:extLst>
              <a:ext uri="{FF2B5EF4-FFF2-40B4-BE49-F238E27FC236}">
                <a16:creationId xmlns:a16="http://schemas.microsoft.com/office/drawing/2014/main" id="{D26D4FDD-F168-16F4-1994-6139EA124286}"/>
              </a:ext>
            </a:extLst>
          </p:cNvPr>
          <p:cNvSpPr txBox="1"/>
          <p:nvPr userDrawn="1"/>
        </p:nvSpPr>
        <p:spPr>
          <a:xfrm>
            <a:off x="5664509" y="4385538"/>
            <a:ext cx="5126182" cy="323165"/>
          </a:xfrm>
          <a:prstGeom prst="rect">
            <a:avLst/>
          </a:prstGeom>
          <a:noFill/>
        </p:spPr>
        <p:txBody>
          <a:bodyPr wrap="square" rtlCol="0">
            <a:spAutoFit/>
          </a:bodyPr>
          <a:lstStyle/>
          <a:p>
            <a:pPr algn="ctr"/>
            <a:r>
              <a:rPr lang="en-US" sz="1500" b="1" dirty="0"/>
              <a:t>Scan the QR code below to see the book’s webpage </a:t>
            </a:r>
            <a:endParaRPr lang="en-GB" sz="1500" b="1" dirty="0"/>
          </a:p>
        </p:txBody>
      </p:sp>
      <p:pic>
        <p:nvPicPr>
          <p:cNvPr id="18" name="Picture 17">
            <a:extLst>
              <a:ext uri="{FF2B5EF4-FFF2-40B4-BE49-F238E27FC236}">
                <a16:creationId xmlns:a16="http://schemas.microsoft.com/office/drawing/2014/main" id="{67BE826D-D9FD-D31A-F768-E4B6438CC913}"/>
              </a:ext>
            </a:extLst>
          </p:cNvPr>
          <p:cNvPicPr>
            <a:picLocks noChangeAspect="1"/>
          </p:cNvPicPr>
          <p:nvPr userDrawn="1"/>
        </p:nvPicPr>
        <p:blipFill>
          <a:blip r:embed="rId4"/>
          <a:stretch>
            <a:fillRect/>
          </a:stretch>
        </p:blipFill>
        <p:spPr>
          <a:xfrm>
            <a:off x="9108126" y="4709687"/>
            <a:ext cx="1448781" cy="1369495"/>
          </a:xfrm>
          <a:prstGeom prst="rect">
            <a:avLst/>
          </a:prstGeom>
        </p:spPr>
      </p:pic>
    </p:spTree>
    <p:extLst>
      <p:ext uri="{BB962C8B-B14F-4D97-AF65-F5344CB8AC3E}">
        <p14:creationId xmlns:p14="http://schemas.microsoft.com/office/powerpoint/2010/main" val="27549002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109222FA-372B-E717-1094-79523AC28A9A}"/>
              </a:ext>
            </a:extLst>
          </p:cNvPr>
          <p:cNvSpPr>
            <a:spLocks noGrp="1"/>
          </p:cNvSpPr>
          <p:nvPr>
            <p:ph type="ftr" sz="quarter" idx="11"/>
          </p:nvPr>
        </p:nvSpPr>
        <p:spPr>
          <a:xfrm>
            <a:off x="4038600" y="6356350"/>
            <a:ext cx="4294910" cy="365125"/>
          </a:xfrm>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2840980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754FD-4203-588B-DF20-C795E4609119}"/>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6BD7D5A-AD9C-9EE8-B969-A0F11862CC5C}"/>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DFD855B-0D1F-5205-509D-0D005B575481}"/>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CFB88772-7D0C-CD18-E28C-8364497668BB}"/>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CD511D70-1E35-CF64-157B-2A6D7CA29D1E}"/>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4627241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F46BB-B600-6B89-4E54-462AD9C958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D8FACA6-CEF5-700C-8034-ED7506993A67}"/>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8816A3F2-957F-C657-E895-EC62E6FDAE57}"/>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F3733A1-AECB-AA0E-010F-C00F96CAF1BE}"/>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BBE7D21D-072D-F06B-A3D0-9B724097067C}"/>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E84F24FF-2038-BCDC-C0F9-EBC6012787CB}"/>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6236217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07288-5585-9089-4266-37FF1A45B5F1}"/>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CEE4F7D-842B-FB19-812F-321FD6107B7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A9CD9BB-E779-F5D9-B51B-EE57A32ED349}"/>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9EF1810-19F1-BB09-A366-A96B48929E3C}"/>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868FA72-5AC4-0886-FC89-B4C3AC06EDE5}"/>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2A753A-43A9-EE7C-94E3-CC300C158B26}"/>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8" name="Footer Placeholder 7">
            <a:extLst>
              <a:ext uri="{FF2B5EF4-FFF2-40B4-BE49-F238E27FC236}">
                <a16:creationId xmlns:a16="http://schemas.microsoft.com/office/drawing/2014/main" id="{806C3178-6748-3964-F4FB-9188820DE17A}"/>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9" name="Slide Number Placeholder 8">
            <a:extLst>
              <a:ext uri="{FF2B5EF4-FFF2-40B4-BE49-F238E27FC236}">
                <a16:creationId xmlns:a16="http://schemas.microsoft.com/office/drawing/2014/main" id="{AFA67FC6-F788-D86D-E207-DF2BA4A8CEC4}"/>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3265956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631C4-2626-C368-4634-0B2D08BE853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1DAF3CB3-5F3D-13DA-D79C-6E05D2F7F2F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4" name="Footer Placeholder 3">
            <a:extLst>
              <a:ext uri="{FF2B5EF4-FFF2-40B4-BE49-F238E27FC236}">
                <a16:creationId xmlns:a16="http://schemas.microsoft.com/office/drawing/2014/main" id="{F8510F4B-D84C-2FE1-46E2-90FE7D8803F1}"/>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5" name="Slide Number Placeholder 4">
            <a:extLst>
              <a:ext uri="{FF2B5EF4-FFF2-40B4-BE49-F238E27FC236}">
                <a16:creationId xmlns:a16="http://schemas.microsoft.com/office/drawing/2014/main" id="{0D420BF0-B32E-4098-E64D-6F448EC17B02}"/>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504876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3E61985-652C-6A40-BC3A-B27D7191376C}"/>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3" name="Footer Placeholder 2">
            <a:extLst>
              <a:ext uri="{FF2B5EF4-FFF2-40B4-BE49-F238E27FC236}">
                <a16:creationId xmlns:a16="http://schemas.microsoft.com/office/drawing/2014/main" id="{3C878F62-6C81-6645-5EB4-6C5A77776E44}"/>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4" name="Slide Number Placeholder 3">
            <a:extLst>
              <a:ext uri="{FF2B5EF4-FFF2-40B4-BE49-F238E27FC236}">
                <a16:creationId xmlns:a16="http://schemas.microsoft.com/office/drawing/2014/main" id="{4874BDB4-7666-10F2-1D54-BB2204C8EF79}"/>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3154877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EC120-E4A5-3603-56FC-3D5F1EEEDA93}"/>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F71DD208-AE01-1218-21DA-A60A10B29E13}"/>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64587362-A06A-E5B2-9748-EE51DE713C55}"/>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B9DC982-A1DB-DD16-DACA-A0D2774FED6E}"/>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6512F3D7-7430-6A5C-7A48-45F2F61611E7}"/>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D1539D24-D63E-1317-3810-8DE7AE74C1A0}"/>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8498581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776FC-B21D-2278-8093-BA0DB74AA922}"/>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01818D3-5705-3965-05AC-94088161BF54}"/>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7565DAE-7A82-ADCC-8285-7F61D68ECC0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FD58C9-52E7-1036-4B8F-3368A7DEFD99}"/>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6" name="Footer Placeholder 5">
            <a:extLst>
              <a:ext uri="{FF2B5EF4-FFF2-40B4-BE49-F238E27FC236}">
                <a16:creationId xmlns:a16="http://schemas.microsoft.com/office/drawing/2014/main" id="{16743B6D-CEC4-FCE3-F2EA-EEE5C05318B8}"/>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2C658272-A177-46F3-9D53-B4C8DECB4CB7}"/>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20462876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863D-1893-35DC-CEF6-96FCFAF7989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F2CD86C3-3E86-D614-912D-79B0426D4687}"/>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118147E-AB4C-D3A6-E971-4BAFDCEA46EA}"/>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41C1C1C9-8E57-CD05-FEB0-96976F7EB69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BFC3B9FF-1B5B-D677-7ED2-9CC0EF68F761}"/>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41709068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60A0EFD-E5BB-BC44-1B93-9CDC9182651A}"/>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1C9A37E-5D84-B191-07B1-82A5A4E92A65}"/>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69CC8D4-19F9-688E-F557-CD900FFF6EF4}"/>
              </a:ext>
            </a:extLst>
          </p:cNvPr>
          <p:cNvSpPr>
            <a:spLocks noGrp="1"/>
          </p:cNvSpPr>
          <p:nvPr>
            <p:ph type="dt" sz="half" idx="10"/>
          </p:nvPr>
        </p:nvSpPr>
        <p:spPr>
          <a:xfrm>
            <a:off x="838200" y="6356350"/>
            <a:ext cx="2743200" cy="365125"/>
          </a:xfrm>
          <a:prstGeom prst="rect">
            <a:avLst/>
          </a:prstGeom>
        </p:spPr>
        <p:txBody>
          <a:bodyPr/>
          <a:lstStyle/>
          <a:p>
            <a:endParaRPr lang="en-GB"/>
          </a:p>
        </p:txBody>
      </p:sp>
      <p:sp>
        <p:nvSpPr>
          <p:cNvPr id="5" name="Footer Placeholder 4">
            <a:extLst>
              <a:ext uri="{FF2B5EF4-FFF2-40B4-BE49-F238E27FC236}">
                <a16:creationId xmlns:a16="http://schemas.microsoft.com/office/drawing/2014/main" id="{9B289A4A-C82A-F098-4255-384AE53A2A1F}"/>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B35A4CF2-08CC-DAAC-4E04-F07C8BB78241}"/>
              </a:ext>
            </a:extLst>
          </p:cNvPr>
          <p:cNvSpPr>
            <a:spLocks noGrp="1"/>
          </p:cNvSpPr>
          <p:nvPr>
            <p:ph type="sldNum" sz="quarter" idx="12"/>
          </p:nvPr>
        </p:nvSpPr>
        <p:spPr>
          <a:xfrm>
            <a:off x="8610600" y="6356350"/>
            <a:ext cx="2743200" cy="365125"/>
          </a:xfrm>
          <a:prstGeom prst="rect">
            <a:avLst/>
          </a:prstGeom>
        </p:spPr>
        <p:txBody>
          <a:bodyPr/>
          <a:lstStyle/>
          <a:p>
            <a:fld id="{0EAC7017-A861-4608-918C-B740564126D3}" type="slidenum">
              <a:rPr lang="en-GB" smtClean="0"/>
              <a:t>‹#›</a:t>
            </a:fld>
            <a:endParaRPr lang="en-GB"/>
          </a:p>
        </p:txBody>
      </p:sp>
    </p:spTree>
    <p:extLst>
      <p:ext uri="{BB962C8B-B14F-4D97-AF65-F5344CB8AC3E}">
        <p14:creationId xmlns:p14="http://schemas.microsoft.com/office/powerpoint/2010/main" val="39702720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D365AD-F468-0A0D-7421-7B50103F0FC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A7AD323C-37B6-E376-0068-D0DE8869D7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E91400A-CFB2-79A5-D67F-12BB9EF4D56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C9034958-94B7-BDE5-0393-B2B14C888845}"/>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4B0CE019-2E4C-C1F6-4C65-62B85DC447AF}"/>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39970218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C839C9-5D46-3F74-CA48-2D4CE85F924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788E0E-957E-E19F-8231-F8F9D92B054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115AE2-07CC-08E4-FA02-291B60F362C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8002D8AB-2A69-674B-2D18-6AA456771120}"/>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1BB94BA1-FE04-8809-08C0-6E7F0C4D1A10}"/>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2614792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FFE25-517F-2D64-CF96-156A3CA3E2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3C1CD7D-299D-56CA-7B26-1FCAC6D4D98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FBCF90-7EC3-76CE-551C-A882ABA23D21}"/>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4521A10-4526-3228-6DA8-5589523CF0F6}"/>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5A4E5657-5FC0-4A16-9155-8FC439262202}"/>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912032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6EFC2-B9E1-57AD-33A8-C0EF4031DD7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A92A9A9-79B7-D270-CD75-905706BEC0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E65AD831-4C64-7180-BD9F-2E07DF30DE1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AC228C4-C49A-645B-9471-26DEFF118C57}"/>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967974CB-B2C2-C7F3-3C7A-D7264F45D45B}"/>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36E57515-FBBD-A69C-C5E5-8B198E956116}"/>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8001471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9B5CB-2CCA-2FDC-19BA-A2DAF6FED6B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AE94133-2A21-9545-9F21-6671C1887E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C1B636-2C04-2CBA-8397-3854B7CAFB1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98EA9DD5-AE7C-5986-733E-9C4233C157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D0D0F08-51D8-E752-DF19-B3E4789946D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114AE9E-2F84-62A0-8E7F-53C9774BEC6F}"/>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F4F175A6-AF8A-735A-02EF-D90AE22AB8B3}"/>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9" name="Slide Number Placeholder 8">
            <a:extLst>
              <a:ext uri="{FF2B5EF4-FFF2-40B4-BE49-F238E27FC236}">
                <a16:creationId xmlns:a16="http://schemas.microsoft.com/office/drawing/2014/main" id="{A0A2C2BC-A9AC-EDC0-4E44-65459A386E05}"/>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6417746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58915-E9FC-86F2-8134-F1FAD182351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C7009B3-FDC3-3E99-C990-EA239634B7CB}"/>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30164668-8407-5528-D004-3009C5F18933}"/>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5" name="Slide Number Placeholder 4">
            <a:extLst>
              <a:ext uri="{FF2B5EF4-FFF2-40B4-BE49-F238E27FC236}">
                <a16:creationId xmlns:a16="http://schemas.microsoft.com/office/drawing/2014/main" id="{BF6131F6-96BD-68F4-B783-ECE837F41E9E}"/>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326854879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8B26FE9-9DF9-ABCE-611E-7BFEB3E0C509}"/>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02133D03-2D51-309F-D525-6439CD23D931}"/>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4" name="Slide Number Placeholder 3">
            <a:extLst>
              <a:ext uri="{FF2B5EF4-FFF2-40B4-BE49-F238E27FC236}">
                <a16:creationId xmlns:a16="http://schemas.microsoft.com/office/drawing/2014/main" id="{24DB91C5-EB0A-36D4-DEE5-F22CC0EFF363}"/>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620548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1C0A6-BE0A-7115-85BB-B9F9CF4E8E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2D228085-E193-4FC5-337C-A8B646DA98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D90E2597-3561-239B-083B-380624CF55D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248F6A-42F4-ACE5-4C0E-43BC3DEDDB1D}"/>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F745D384-6BE4-9502-F7D9-8299CD86D02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EBED7B7D-BB93-B74F-F99F-6545FF99E543}"/>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12387521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22C03-5B84-C8CA-1498-E7975189E4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C9C3458F-CBA0-530E-C11A-93F6FE408A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DF0E67A8-9E0F-9756-B0AE-2EC441FE434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A703C05-84BC-653E-A568-90D6234B8F18}"/>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B3EEAADC-AE1D-2509-32E9-E3D9A567D1C9}"/>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7" name="Slide Number Placeholder 6">
            <a:extLst>
              <a:ext uri="{FF2B5EF4-FFF2-40B4-BE49-F238E27FC236}">
                <a16:creationId xmlns:a16="http://schemas.microsoft.com/office/drawing/2014/main" id="{42738EF1-3782-6500-ECC1-C53F92D406DD}"/>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60518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404EC-C4BF-4284-09BE-7773B296F25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F2199E8-BB59-1EA0-BA22-9FBE824C8CE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A55ECB4-9CAB-5422-7096-E27BC5F31B62}"/>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4CE05AA3-C62B-0131-3C8C-FB60EC548A97}"/>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C20282D1-51E0-D36C-05A9-E1A27113495B}"/>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54107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4D23DA8-0292-9049-B0BA-CE088571773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F27BDB6-302F-F893-92E1-70D06BCFA6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635C612-3B8A-19E4-2C8E-73B39F299E37}"/>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A4EBF67E-0444-BFCC-AEA4-74DE7139F02D}"/>
              </a:ext>
            </a:extLst>
          </p:cNvPr>
          <p:cNvSpPr>
            <a:spLocks noGrp="1"/>
          </p:cNvSpPr>
          <p:nvPr>
            <p:ph type="ftr" sz="quarter" idx="11"/>
          </p:nvPr>
        </p:nvSpPr>
        <p:spPr/>
        <p:txBody>
          <a:body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00C6C497-8948-356F-C407-7271B9EA37BD}"/>
              </a:ext>
            </a:extLst>
          </p:cNvPr>
          <p:cNvSpPr>
            <a:spLocks noGrp="1"/>
          </p:cNvSpPr>
          <p:nvPr>
            <p:ph type="sldNum" sz="quarter" idx="12"/>
          </p:nvPr>
        </p:nvSpPr>
        <p:spPr/>
        <p:txBody>
          <a:bodyPr/>
          <a:lstStyle/>
          <a:p>
            <a:fld id="{F5091700-9A64-4883-B22F-EA1B5650DC0D}" type="slidenum">
              <a:rPr lang="en-GB" smtClean="0"/>
              <a:t>‹#›</a:t>
            </a:fld>
            <a:endParaRPr lang="en-GB"/>
          </a:p>
        </p:txBody>
      </p:sp>
    </p:spTree>
    <p:extLst>
      <p:ext uri="{BB962C8B-B14F-4D97-AF65-F5344CB8AC3E}">
        <p14:creationId xmlns:p14="http://schemas.microsoft.com/office/powerpoint/2010/main" val="2573252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0BEA06CD-25FD-F80F-B592-34710EE92B1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GB" dirty="0"/>
              <a:t>© Albert, Dowson &amp; Lomax 2025 https://www.goodfellowpublishers.com/culturalrisk</a:t>
            </a:r>
          </a:p>
        </p:txBody>
      </p:sp>
      <p:pic>
        <p:nvPicPr>
          <p:cNvPr id="10" name="Picture 9">
            <a:extLst>
              <a:ext uri="{FF2B5EF4-FFF2-40B4-BE49-F238E27FC236}">
                <a16:creationId xmlns:a16="http://schemas.microsoft.com/office/drawing/2014/main" id="{47C4B3E9-F308-05BB-48F1-C1E1FFAF53EF}"/>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10820401" y="5498497"/>
            <a:ext cx="1161371" cy="1161371"/>
          </a:xfrm>
          <a:prstGeom prst="rect">
            <a:avLst/>
          </a:prstGeom>
        </p:spPr>
      </p:pic>
      <p:pic>
        <p:nvPicPr>
          <p:cNvPr id="12" name="Picture 11">
            <a:extLst>
              <a:ext uri="{FF2B5EF4-FFF2-40B4-BE49-F238E27FC236}">
                <a16:creationId xmlns:a16="http://schemas.microsoft.com/office/drawing/2014/main" id="{2A9468B4-D57A-1D02-440D-1F852994CD37}"/>
              </a:ext>
            </a:extLst>
          </p:cNvPr>
          <p:cNvPicPr>
            <a:picLocks noChangeAspect="1"/>
          </p:cNvPicPr>
          <p:nvPr userDrawn="1"/>
        </p:nvPicPr>
        <p:blipFill>
          <a:blip r:embed="rId14"/>
          <a:stretch>
            <a:fillRect/>
          </a:stretch>
        </p:blipFill>
        <p:spPr>
          <a:xfrm>
            <a:off x="580813" y="5498497"/>
            <a:ext cx="790786" cy="1119096"/>
          </a:xfrm>
          <a:prstGeom prst="rect">
            <a:avLst/>
          </a:prstGeom>
        </p:spPr>
      </p:pic>
    </p:spTree>
    <p:extLst>
      <p:ext uri="{BB962C8B-B14F-4D97-AF65-F5344CB8AC3E}">
        <p14:creationId xmlns:p14="http://schemas.microsoft.com/office/powerpoint/2010/main" val="25875795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0A6FAEC-1463-1479-AB48-1C50535573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C45F6EA-6744-3C2C-81E5-1BE09BC916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891FB1C-E15F-15BD-0FD4-6054100FC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endParaRPr lang="en-GB"/>
          </a:p>
        </p:txBody>
      </p:sp>
      <p:sp>
        <p:nvSpPr>
          <p:cNvPr id="5" name="Footer Placeholder 4">
            <a:extLst>
              <a:ext uri="{FF2B5EF4-FFF2-40B4-BE49-F238E27FC236}">
                <a16:creationId xmlns:a16="http://schemas.microsoft.com/office/drawing/2014/main" id="{EFCF385C-B2AA-BBF1-2E26-2A8BB5C8D4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de-DE"/>
              <a:t>© Albert, Dowson &amp; Lomax 2025 https://www.goodfellowpublishers.com/culturalrisk</a:t>
            </a:r>
            <a:endParaRPr lang="en-GB"/>
          </a:p>
        </p:txBody>
      </p:sp>
      <p:sp>
        <p:nvSpPr>
          <p:cNvPr id="6" name="Slide Number Placeholder 5">
            <a:extLst>
              <a:ext uri="{FF2B5EF4-FFF2-40B4-BE49-F238E27FC236}">
                <a16:creationId xmlns:a16="http://schemas.microsoft.com/office/drawing/2014/main" id="{24B97C2A-304A-6661-7948-8AA27DAAC1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5091700-9A64-4883-B22F-EA1B5650DC0D}" type="slidenum">
              <a:rPr lang="en-GB" smtClean="0"/>
              <a:t>‹#›</a:t>
            </a:fld>
            <a:endParaRPr lang="en-GB"/>
          </a:p>
        </p:txBody>
      </p:sp>
    </p:spTree>
    <p:extLst>
      <p:ext uri="{BB962C8B-B14F-4D97-AF65-F5344CB8AC3E}">
        <p14:creationId xmlns:p14="http://schemas.microsoft.com/office/powerpoint/2010/main" val="266706882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68CE08-AE05-4244-6529-9E14C1BF03B6}"/>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180340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3D646-2371-8040-ADD9-FE09D4157103}"/>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5C72CBAF-0622-D4CB-973B-98E4E2559B75}"/>
              </a:ext>
            </a:extLst>
          </p:cNvPr>
          <p:cNvSpPr>
            <a:spLocks noGrp="1"/>
          </p:cNvSpPr>
          <p:nvPr>
            <p:ph type="ftr" sz="quarter" idx="11"/>
          </p:nvPr>
        </p:nvSpPr>
        <p:spPr/>
        <p:txBody>
          <a:bodyPr/>
          <a:lstStyle/>
          <a:p>
            <a:r>
              <a:rPr lang="de-DE" dirty="0"/>
              <a:t>© Albert, Dowson &amp; Lomax 2025 https://</a:t>
            </a:r>
            <a:r>
              <a:rPr lang="de-DE" dirty="0" err="1"/>
              <a:t>www.goodfellowpublishers.com</a:t>
            </a:r>
            <a:r>
              <a:rPr lang="de-DE" dirty="0"/>
              <a:t>/</a:t>
            </a:r>
            <a:r>
              <a:rPr lang="de-DE" dirty="0" err="1"/>
              <a:t>culturalrisk</a:t>
            </a:r>
            <a:endParaRPr lang="en-GB" dirty="0"/>
          </a:p>
        </p:txBody>
      </p:sp>
      <p:sp>
        <p:nvSpPr>
          <p:cNvPr id="4" name="Rounded Rectangle 3">
            <a:extLst>
              <a:ext uri="{FF2B5EF4-FFF2-40B4-BE49-F238E27FC236}">
                <a16:creationId xmlns:a16="http://schemas.microsoft.com/office/drawing/2014/main" id="{8FA7C3F8-E699-6607-D589-81C7ECF40FE1}"/>
              </a:ext>
            </a:extLst>
          </p:cNvPr>
          <p:cNvSpPr/>
          <p:nvPr/>
        </p:nvSpPr>
        <p:spPr>
          <a:xfrm>
            <a:off x="1491172" y="743434"/>
            <a:ext cx="4407441" cy="457200"/>
          </a:xfrm>
          <a:prstGeom prst="roundRect">
            <a:avLst>
              <a:gd name="adj" fmla="val 8853"/>
            </a:avLst>
          </a:prstGeom>
          <a:solidFill>
            <a:srgbClr val="002060"/>
          </a:solidFill>
          <a:ln>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A: Core Concepts</a:t>
            </a:r>
          </a:p>
        </p:txBody>
      </p:sp>
      <p:sp>
        <p:nvSpPr>
          <p:cNvPr id="5" name="Rounded Rectangle 4">
            <a:extLst>
              <a:ext uri="{FF2B5EF4-FFF2-40B4-BE49-F238E27FC236}">
                <a16:creationId xmlns:a16="http://schemas.microsoft.com/office/drawing/2014/main" id="{64FE3F6D-211D-FDC7-8726-4898725B080D}"/>
              </a:ext>
            </a:extLst>
          </p:cNvPr>
          <p:cNvSpPr/>
          <p:nvPr/>
        </p:nvSpPr>
        <p:spPr>
          <a:xfrm>
            <a:off x="1491172" y="235658"/>
            <a:ext cx="4404098"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 	Introduction</a:t>
            </a:r>
          </a:p>
        </p:txBody>
      </p:sp>
      <p:sp>
        <p:nvSpPr>
          <p:cNvPr id="10" name="Rounded Rectangle 9">
            <a:extLst>
              <a:ext uri="{FF2B5EF4-FFF2-40B4-BE49-F238E27FC236}">
                <a16:creationId xmlns:a16="http://schemas.microsoft.com/office/drawing/2014/main" id="{E8628E2E-D1EF-63E0-CF9F-D2AE1A104848}"/>
              </a:ext>
            </a:extLst>
          </p:cNvPr>
          <p:cNvSpPr/>
          <p:nvPr/>
        </p:nvSpPr>
        <p:spPr>
          <a:xfrm>
            <a:off x="1491172" y="1237927"/>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2: 	</a:t>
            </a:r>
          </a:p>
        </p:txBody>
      </p:sp>
      <p:sp>
        <p:nvSpPr>
          <p:cNvPr id="11" name="Rounded Rectangle 10">
            <a:extLst>
              <a:ext uri="{FF2B5EF4-FFF2-40B4-BE49-F238E27FC236}">
                <a16:creationId xmlns:a16="http://schemas.microsoft.com/office/drawing/2014/main" id="{F0E9F534-CFE2-8030-6F9F-17E1485C1173}"/>
              </a:ext>
            </a:extLst>
          </p:cNvPr>
          <p:cNvSpPr/>
          <p:nvPr/>
        </p:nvSpPr>
        <p:spPr>
          <a:xfrm>
            <a:off x="1491172" y="1726380"/>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3: 	Cultural Risk – EEDI and Bias</a:t>
            </a:r>
          </a:p>
        </p:txBody>
      </p:sp>
      <p:sp>
        <p:nvSpPr>
          <p:cNvPr id="12" name="Rounded Rectangle 11">
            <a:extLst>
              <a:ext uri="{FF2B5EF4-FFF2-40B4-BE49-F238E27FC236}">
                <a16:creationId xmlns:a16="http://schemas.microsoft.com/office/drawing/2014/main" id="{E867241C-AB73-A822-5546-FA3BAF3745A3}"/>
              </a:ext>
            </a:extLst>
          </p:cNvPr>
          <p:cNvSpPr/>
          <p:nvPr/>
        </p:nvSpPr>
        <p:spPr>
          <a:xfrm>
            <a:off x="1491172" y="2216931"/>
            <a:ext cx="4407441"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4: 	The Science of Inclusion and Bias</a:t>
            </a:r>
          </a:p>
        </p:txBody>
      </p:sp>
      <p:sp>
        <p:nvSpPr>
          <p:cNvPr id="13" name="Rounded Rectangle 12">
            <a:extLst>
              <a:ext uri="{FF2B5EF4-FFF2-40B4-BE49-F238E27FC236}">
                <a16:creationId xmlns:a16="http://schemas.microsoft.com/office/drawing/2014/main" id="{0A73C803-98CB-D50B-A97D-AF33621FB4F9}"/>
              </a:ext>
            </a:extLst>
          </p:cNvPr>
          <p:cNvSpPr/>
          <p:nvPr/>
        </p:nvSpPr>
        <p:spPr>
          <a:xfrm>
            <a:off x="1491172" y="2709025"/>
            <a:ext cx="4404099"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5: 	Culture</a:t>
            </a:r>
          </a:p>
        </p:txBody>
      </p:sp>
      <p:sp>
        <p:nvSpPr>
          <p:cNvPr id="14" name="Rounded Rectangle 13">
            <a:extLst>
              <a:ext uri="{FF2B5EF4-FFF2-40B4-BE49-F238E27FC236}">
                <a16:creationId xmlns:a16="http://schemas.microsoft.com/office/drawing/2014/main" id="{65668213-90C4-CE9D-5E20-2F60B8F7984B}"/>
              </a:ext>
            </a:extLst>
          </p:cNvPr>
          <p:cNvSpPr/>
          <p:nvPr/>
        </p:nvSpPr>
        <p:spPr>
          <a:xfrm>
            <a:off x="1491172" y="3205536"/>
            <a:ext cx="4404099"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6: 	Theories and Frameworks</a:t>
            </a:r>
          </a:p>
        </p:txBody>
      </p:sp>
      <p:sp>
        <p:nvSpPr>
          <p:cNvPr id="15" name="Rounded Rectangle 14">
            <a:extLst>
              <a:ext uri="{FF2B5EF4-FFF2-40B4-BE49-F238E27FC236}">
                <a16:creationId xmlns:a16="http://schemas.microsoft.com/office/drawing/2014/main" id="{0160959E-C0C9-14F0-BBCD-C2243E61EC8B}"/>
              </a:ext>
            </a:extLst>
          </p:cNvPr>
          <p:cNvSpPr/>
          <p:nvPr/>
        </p:nvSpPr>
        <p:spPr>
          <a:xfrm>
            <a:off x="1491172" y="3696829"/>
            <a:ext cx="4404098" cy="457200"/>
          </a:xfrm>
          <a:prstGeom prst="roundRect">
            <a:avLst>
              <a:gd name="adj" fmla="val 5346"/>
            </a:avLst>
          </a:prstGeom>
          <a:ln>
            <a:solidFill>
              <a:srgbClr val="002060"/>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7: 	Cultural Intelligence (CQ)</a:t>
            </a:r>
          </a:p>
        </p:txBody>
      </p:sp>
      <p:sp>
        <p:nvSpPr>
          <p:cNvPr id="16" name="Rounded Rectangle 15">
            <a:extLst>
              <a:ext uri="{FF2B5EF4-FFF2-40B4-BE49-F238E27FC236}">
                <a16:creationId xmlns:a16="http://schemas.microsoft.com/office/drawing/2014/main" id="{BED99612-DC2D-92B9-3A95-B5A13A0C2393}"/>
              </a:ext>
            </a:extLst>
          </p:cNvPr>
          <p:cNvSpPr/>
          <p:nvPr/>
        </p:nvSpPr>
        <p:spPr>
          <a:xfrm>
            <a:off x="2416606" y="1235440"/>
            <a:ext cx="3488426"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Rationale, Scope and Background of Cultural Risk Assessment and CIERA</a:t>
            </a:r>
          </a:p>
        </p:txBody>
      </p:sp>
      <p:sp>
        <p:nvSpPr>
          <p:cNvPr id="17" name="Rounded Rectangle 16">
            <a:extLst>
              <a:ext uri="{FF2B5EF4-FFF2-40B4-BE49-F238E27FC236}">
                <a16:creationId xmlns:a16="http://schemas.microsoft.com/office/drawing/2014/main" id="{A3175BB9-487F-22BC-2434-334F1D43A762}"/>
              </a:ext>
            </a:extLst>
          </p:cNvPr>
          <p:cNvSpPr/>
          <p:nvPr/>
        </p:nvSpPr>
        <p:spPr>
          <a:xfrm>
            <a:off x="6287382" y="747341"/>
            <a:ext cx="4413436" cy="460135"/>
          </a:xfrm>
          <a:prstGeom prst="roundRect">
            <a:avLst>
              <a:gd name="adj" fmla="val 8853"/>
            </a:avLst>
          </a:prstGeom>
          <a:solidFill>
            <a:srgbClr val="002A7F"/>
          </a:solidFill>
          <a:ln>
            <a:solidFill>
              <a:srgbClr val="002A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B: The Practicalities</a:t>
            </a:r>
          </a:p>
        </p:txBody>
      </p:sp>
      <p:sp>
        <p:nvSpPr>
          <p:cNvPr id="18" name="Rounded Rectangle 17">
            <a:extLst>
              <a:ext uri="{FF2B5EF4-FFF2-40B4-BE49-F238E27FC236}">
                <a16:creationId xmlns:a16="http://schemas.microsoft.com/office/drawing/2014/main" id="{6B6137F1-45A3-F956-068B-43320C199E84}"/>
              </a:ext>
            </a:extLst>
          </p:cNvPr>
          <p:cNvSpPr/>
          <p:nvPr/>
        </p:nvSpPr>
        <p:spPr>
          <a:xfrm>
            <a:off x="6287381" y="1247115"/>
            <a:ext cx="4413436" cy="453153"/>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8: 	</a:t>
            </a:r>
          </a:p>
        </p:txBody>
      </p:sp>
      <p:sp>
        <p:nvSpPr>
          <p:cNvPr id="19" name="Rounded Rectangle 18">
            <a:extLst>
              <a:ext uri="{FF2B5EF4-FFF2-40B4-BE49-F238E27FC236}">
                <a16:creationId xmlns:a16="http://schemas.microsoft.com/office/drawing/2014/main" id="{A447B7A6-5792-095B-186B-845856834406}"/>
              </a:ext>
            </a:extLst>
          </p:cNvPr>
          <p:cNvSpPr/>
          <p:nvPr/>
        </p:nvSpPr>
        <p:spPr>
          <a:xfrm>
            <a:off x="6287381" y="1736493"/>
            <a:ext cx="4413436" cy="456937"/>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9: 	</a:t>
            </a:r>
          </a:p>
        </p:txBody>
      </p:sp>
      <p:sp>
        <p:nvSpPr>
          <p:cNvPr id="20" name="Rounded Rectangle 19">
            <a:extLst>
              <a:ext uri="{FF2B5EF4-FFF2-40B4-BE49-F238E27FC236}">
                <a16:creationId xmlns:a16="http://schemas.microsoft.com/office/drawing/2014/main" id="{3426E115-0772-A0B0-D9BF-387AF1221897}"/>
              </a:ext>
            </a:extLst>
          </p:cNvPr>
          <p:cNvSpPr/>
          <p:nvPr/>
        </p:nvSpPr>
        <p:spPr>
          <a:xfrm>
            <a:off x="6293376" y="2225686"/>
            <a:ext cx="4407440" cy="45235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10: 	</a:t>
            </a:r>
          </a:p>
        </p:txBody>
      </p:sp>
      <p:sp>
        <p:nvSpPr>
          <p:cNvPr id="21" name="Rounded Rectangle 20">
            <a:extLst>
              <a:ext uri="{FF2B5EF4-FFF2-40B4-BE49-F238E27FC236}">
                <a16:creationId xmlns:a16="http://schemas.microsoft.com/office/drawing/2014/main" id="{B4071F51-EDA4-9B34-8C4A-0B3E1B7FB66B}"/>
              </a:ext>
            </a:extLst>
          </p:cNvPr>
          <p:cNvSpPr/>
          <p:nvPr/>
        </p:nvSpPr>
        <p:spPr>
          <a:xfrm>
            <a:off x="6296717" y="2710297"/>
            <a:ext cx="4404099" cy="45506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11: 	</a:t>
            </a:r>
          </a:p>
        </p:txBody>
      </p:sp>
      <p:sp>
        <p:nvSpPr>
          <p:cNvPr id="22" name="Rounded Rectangle 21">
            <a:extLst>
              <a:ext uri="{FF2B5EF4-FFF2-40B4-BE49-F238E27FC236}">
                <a16:creationId xmlns:a16="http://schemas.microsoft.com/office/drawing/2014/main" id="{2B6CFD98-28E8-5FCE-36CD-8AFF5027953C}"/>
              </a:ext>
            </a:extLst>
          </p:cNvPr>
          <p:cNvSpPr/>
          <p:nvPr/>
        </p:nvSpPr>
        <p:spPr>
          <a:xfrm>
            <a:off x="6296717" y="3209444"/>
            <a:ext cx="4404099" cy="457200"/>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12: </a:t>
            </a:r>
          </a:p>
        </p:txBody>
      </p:sp>
      <p:sp>
        <p:nvSpPr>
          <p:cNvPr id="23" name="Rounded Rectangle 22">
            <a:extLst>
              <a:ext uri="{FF2B5EF4-FFF2-40B4-BE49-F238E27FC236}">
                <a16:creationId xmlns:a16="http://schemas.microsoft.com/office/drawing/2014/main" id="{2970EF47-6584-A24C-B74D-8C44FE46A235}"/>
              </a:ext>
            </a:extLst>
          </p:cNvPr>
          <p:cNvSpPr/>
          <p:nvPr/>
        </p:nvSpPr>
        <p:spPr>
          <a:xfrm>
            <a:off x="6296717" y="3701675"/>
            <a:ext cx="4404098" cy="452354"/>
          </a:xfrm>
          <a:prstGeom prst="roundRect">
            <a:avLst>
              <a:gd name="adj" fmla="val 5346"/>
            </a:avLst>
          </a:prstGeom>
          <a:ln>
            <a:solidFill>
              <a:srgbClr val="002A7F"/>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Chapter 13: 	</a:t>
            </a:r>
          </a:p>
        </p:txBody>
      </p:sp>
      <p:sp>
        <p:nvSpPr>
          <p:cNvPr id="24" name="Rounded Rectangle 23">
            <a:extLst>
              <a:ext uri="{FF2B5EF4-FFF2-40B4-BE49-F238E27FC236}">
                <a16:creationId xmlns:a16="http://schemas.microsoft.com/office/drawing/2014/main" id="{2E42F492-656D-7168-620F-1E8DF5A08DDB}"/>
              </a:ext>
            </a:extLst>
          </p:cNvPr>
          <p:cNvSpPr/>
          <p:nvPr/>
        </p:nvSpPr>
        <p:spPr>
          <a:xfrm>
            <a:off x="7182218" y="1733952"/>
            <a:ext cx="2800709"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Activating Theory -  </a:t>
            </a:r>
          </a:p>
          <a:p>
            <a:r>
              <a:rPr lang="en-US" sz="1200" dirty="0"/>
              <a:t>England and Wales Cricket Board</a:t>
            </a:r>
          </a:p>
        </p:txBody>
      </p:sp>
      <p:sp>
        <p:nvSpPr>
          <p:cNvPr id="25" name="Rounded Rectangle 24">
            <a:extLst>
              <a:ext uri="{FF2B5EF4-FFF2-40B4-BE49-F238E27FC236}">
                <a16:creationId xmlns:a16="http://schemas.microsoft.com/office/drawing/2014/main" id="{4AA747A4-A9F1-2D4D-0B4B-C71E6B1CEA6C}"/>
              </a:ext>
            </a:extLst>
          </p:cNvPr>
          <p:cNvSpPr/>
          <p:nvPr/>
        </p:nvSpPr>
        <p:spPr>
          <a:xfrm>
            <a:off x="7182219" y="1251559"/>
            <a:ext cx="3403948"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Cultural Risk Assessment &amp; The Cultural Inclusivity and Equity Risk Assessment (</a:t>
            </a:r>
            <a:r>
              <a:rPr lang="en-US" sz="1200" dirty="0"/>
              <a:t>CIERA)</a:t>
            </a:r>
          </a:p>
        </p:txBody>
      </p:sp>
      <p:sp>
        <p:nvSpPr>
          <p:cNvPr id="26" name="Rounded Rectangle 25">
            <a:extLst>
              <a:ext uri="{FF2B5EF4-FFF2-40B4-BE49-F238E27FC236}">
                <a16:creationId xmlns:a16="http://schemas.microsoft.com/office/drawing/2014/main" id="{DF3CB2D1-5918-EFDD-139E-BCD3B00112D8}"/>
              </a:ext>
            </a:extLst>
          </p:cNvPr>
          <p:cNvSpPr/>
          <p:nvPr/>
        </p:nvSpPr>
        <p:spPr>
          <a:xfrm>
            <a:off x="7182219" y="2218205"/>
            <a:ext cx="3507423"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Managing Organisational Risk: Integrating Cultural Risk Awareness into Corporate Governance</a:t>
            </a:r>
            <a:endParaRPr lang="en-US" sz="1200" dirty="0"/>
          </a:p>
        </p:txBody>
      </p:sp>
      <p:sp>
        <p:nvSpPr>
          <p:cNvPr id="27" name="Rounded Rectangle 26">
            <a:extLst>
              <a:ext uri="{FF2B5EF4-FFF2-40B4-BE49-F238E27FC236}">
                <a16:creationId xmlns:a16="http://schemas.microsoft.com/office/drawing/2014/main" id="{A9AC28F3-FBCE-5466-3BE2-B252F54F0A7F}"/>
              </a:ext>
            </a:extLst>
          </p:cNvPr>
          <p:cNvSpPr/>
          <p:nvPr/>
        </p:nvSpPr>
        <p:spPr>
          <a:xfrm>
            <a:off x="7177905" y="2721590"/>
            <a:ext cx="3503981"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Comparing faith in cultural contexts: In Sacred Spaces and on the Dancefloor </a:t>
            </a:r>
            <a:endParaRPr lang="en-US" sz="1200" dirty="0"/>
          </a:p>
        </p:txBody>
      </p:sp>
      <p:sp>
        <p:nvSpPr>
          <p:cNvPr id="28" name="Rounded Rectangle 27">
            <a:extLst>
              <a:ext uri="{FF2B5EF4-FFF2-40B4-BE49-F238E27FC236}">
                <a16:creationId xmlns:a16="http://schemas.microsoft.com/office/drawing/2014/main" id="{71B9E3F5-7BDE-E9C5-CF7E-679149A5340F}"/>
              </a:ext>
            </a:extLst>
          </p:cNvPr>
          <p:cNvSpPr/>
          <p:nvPr/>
        </p:nvSpPr>
        <p:spPr>
          <a:xfrm>
            <a:off x="7182218" y="3217505"/>
            <a:ext cx="3503108"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Activating Theory - Action Research with Faith Leaders for the British Ritual Innovation in COVID</a:t>
            </a:r>
            <a:endParaRPr lang="en-US" sz="1200" dirty="0"/>
          </a:p>
        </p:txBody>
      </p:sp>
      <p:sp>
        <p:nvSpPr>
          <p:cNvPr id="29" name="Rounded Rectangle 28">
            <a:extLst>
              <a:ext uri="{FF2B5EF4-FFF2-40B4-BE49-F238E27FC236}">
                <a16:creationId xmlns:a16="http://schemas.microsoft.com/office/drawing/2014/main" id="{A2282F91-A8C4-80B3-F36C-DDAE0BE1146E}"/>
              </a:ext>
            </a:extLst>
          </p:cNvPr>
          <p:cNvSpPr/>
          <p:nvPr/>
        </p:nvSpPr>
        <p:spPr>
          <a:xfrm>
            <a:off x="7177904" y="3708841"/>
            <a:ext cx="3507423" cy="457200"/>
          </a:xfrm>
          <a:prstGeom prst="roundRect">
            <a:avLst>
              <a:gd name="adj" fmla="val 5346"/>
            </a:avLst>
          </a:prstGeom>
          <a:solidFill>
            <a:schemeClr val="lt1">
              <a:alpha val="16000"/>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r>
              <a:rPr lang="en-GB" sz="1200" dirty="0"/>
              <a:t>Between the lines -  </a:t>
            </a:r>
          </a:p>
          <a:p>
            <a:r>
              <a:rPr lang="en-GB" sz="1200" dirty="0"/>
              <a:t>Conversations in Context,  a Dialogical Approach</a:t>
            </a:r>
            <a:endParaRPr lang="en-US" sz="1200" dirty="0"/>
          </a:p>
        </p:txBody>
      </p:sp>
      <p:sp>
        <p:nvSpPr>
          <p:cNvPr id="30" name="Rounded Rectangle 29">
            <a:extLst>
              <a:ext uri="{FF2B5EF4-FFF2-40B4-BE49-F238E27FC236}">
                <a16:creationId xmlns:a16="http://schemas.microsoft.com/office/drawing/2014/main" id="{280EFAE5-6FCB-89D5-7A90-533761F12597}"/>
              </a:ext>
            </a:extLst>
          </p:cNvPr>
          <p:cNvSpPr/>
          <p:nvPr/>
        </p:nvSpPr>
        <p:spPr>
          <a:xfrm>
            <a:off x="4585937" y="4297128"/>
            <a:ext cx="3020122" cy="457200"/>
          </a:xfrm>
          <a:prstGeom prst="roundRect">
            <a:avLst>
              <a:gd name="adj" fmla="val 8853"/>
            </a:avLst>
          </a:prstGeom>
          <a:solidFill>
            <a:srgbClr val="0036A1"/>
          </a:solidFill>
          <a:ln>
            <a:solidFill>
              <a:srgbClr val="0036A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Part C: Case Studies</a:t>
            </a:r>
          </a:p>
        </p:txBody>
      </p:sp>
      <p:sp>
        <p:nvSpPr>
          <p:cNvPr id="31" name="Rounded Rectangle 30">
            <a:extLst>
              <a:ext uri="{FF2B5EF4-FFF2-40B4-BE49-F238E27FC236}">
                <a16:creationId xmlns:a16="http://schemas.microsoft.com/office/drawing/2014/main" id="{E2A2E002-DF8B-98B4-E03B-F87DEADBCAEE}"/>
              </a:ext>
            </a:extLst>
          </p:cNvPr>
          <p:cNvSpPr/>
          <p:nvPr/>
        </p:nvSpPr>
        <p:spPr>
          <a:xfrm>
            <a:off x="1491184" y="4527186"/>
            <a:ext cx="3020122" cy="227431"/>
          </a:xfrm>
          <a:prstGeom prst="roundRect">
            <a:avLst>
              <a:gd name="adj" fmla="val 13722"/>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  Sweden – Religious Heritage</a:t>
            </a:r>
          </a:p>
        </p:txBody>
      </p:sp>
      <p:sp>
        <p:nvSpPr>
          <p:cNvPr id="33" name="Rounded Rectangle 32">
            <a:extLst>
              <a:ext uri="{FF2B5EF4-FFF2-40B4-BE49-F238E27FC236}">
                <a16:creationId xmlns:a16="http://schemas.microsoft.com/office/drawing/2014/main" id="{3A7CCE20-717F-2CF1-EE1A-FBBBF4976DB6}"/>
              </a:ext>
            </a:extLst>
          </p:cNvPr>
          <p:cNvSpPr/>
          <p:nvPr/>
        </p:nvSpPr>
        <p:spPr>
          <a:xfrm>
            <a:off x="1491172" y="4783049"/>
            <a:ext cx="3020122" cy="227431"/>
          </a:xfrm>
          <a:prstGeom prst="roundRect">
            <a:avLst>
              <a:gd name="adj" fmla="val 10601"/>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2: UK – Sensory Rooms</a:t>
            </a:r>
          </a:p>
        </p:txBody>
      </p:sp>
      <p:sp>
        <p:nvSpPr>
          <p:cNvPr id="34" name="Rounded Rectangle 33">
            <a:extLst>
              <a:ext uri="{FF2B5EF4-FFF2-40B4-BE49-F238E27FC236}">
                <a16:creationId xmlns:a16="http://schemas.microsoft.com/office/drawing/2014/main" id="{5D853B6E-8890-1B42-D220-87665CB50580}"/>
              </a:ext>
            </a:extLst>
          </p:cNvPr>
          <p:cNvSpPr/>
          <p:nvPr/>
        </p:nvSpPr>
        <p:spPr>
          <a:xfrm>
            <a:off x="1491172" y="5048090"/>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3: England – Prom Events</a:t>
            </a:r>
          </a:p>
        </p:txBody>
      </p:sp>
      <p:sp>
        <p:nvSpPr>
          <p:cNvPr id="35" name="Rounded Rectangle 34">
            <a:extLst>
              <a:ext uri="{FF2B5EF4-FFF2-40B4-BE49-F238E27FC236}">
                <a16:creationId xmlns:a16="http://schemas.microsoft.com/office/drawing/2014/main" id="{66D8BC06-142A-0D2E-E128-06C8DBE8B3C7}"/>
              </a:ext>
            </a:extLst>
          </p:cNvPr>
          <p:cNvSpPr/>
          <p:nvPr/>
        </p:nvSpPr>
        <p:spPr>
          <a:xfrm>
            <a:off x="1491172" y="5308947"/>
            <a:ext cx="3020122" cy="227431"/>
          </a:xfrm>
          <a:prstGeom prst="roundRect">
            <a:avLst>
              <a:gd name="adj" fmla="val 7645"/>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4: UAE – Cultural Awareness</a:t>
            </a:r>
          </a:p>
        </p:txBody>
      </p:sp>
      <p:sp>
        <p:nvSpPr>
          <p:cNvPr id="36" name="Rounded Rectangle 35">
            <a:extLst>
              <a:ext uri="{FF2B5EF4-FFF2-40B4-BE49-F238E27FC236}">
                <a16:creationId xmlns:a16="http://schemas.microsoft.com/office/drawing/2014/main" id="{4912AA1E-9E8D-8C3D-16F6-3814A0CE9BA6}"/>
              </a:ext>
            </a:extLst>
          </p:cNvPr>
          <p:cNvSpPr/>
          <p:nvPr/>
        </p:nvSpPr>
        <p:spPr>
          <a:xfrm>
            <a:off x="1491172" y="5569804"/>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5: Australia – Indigenous Communities</a:t>
            </a:r>
          </a:p>
        </p:txBody>
      </p:sp>
      <p:sp>
        <p:nvSpPr>
          <p:cNvPr id="37" name="Rounded Rectangle 36">
            <a:extLst>
              <a:ext uri="{FF2B5EF4-FFF2-40B4-BE49-F238E27FC236}">
                <a16:creationId xmlns:a16="http://schemas.microsoft.com/office/drawing/2014/main" id="{2E655301-5EC5-CCCE-0FE1-6737E9BF5043}"/>
              </a:ext>
            </a:extLst>
          </p:cNvPr>
          <p:cNvSpPr/>
          <p:nvPr/>
        </p:nvSpPr>
        <p:spPr>
          <a:xfrm>
            <a:off x="4585939" y="4795464"/>
            <a:ext cx="3020122" cy="227431"/>
          </a:xfrm>
          <a:prstGeom prst="roundRect">
            <a:avLst>
              <a:gd name="adj" fmla="val 13722"/>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6: Qatar – Football World Cup</a:t>
            </a:r>
          </a:p>
        </p:txBody>
      </p:sp>
      <p:sp>
        <p:nvSpPr>
          <p:cNvPr id="38" name="Rounded Rectangle 37">
            <a:extLst>
              <a:ext uri="{FF2B5EF4-FFF2-40B4-BE49-F238E27FC236}">
                <a16:creationId xmlns:a16="http://schemas.microsoft.com/office/drawing/2014/main" id="{5C352660-3882-24CA-80A6-C75308BDD1EB}"/>
              </a:ext>
            </a:extLst>
          </p:cNvPr>
          <p:cNvSpPr/>
          <p:nvPr/>
        </p:nvSpPr>
        <p:spPr>
          <a:xfrm>
            <a:off x="4585938" y="5050264"/>
            <a:ext cx="3020122" cy="227431"/>
          </a:xfrm>
          <a:prstGeom prst="roundRect">
            <a:avLst>
              <a:gd name="adj" fmla="val 8138"/>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7: USA – NFL </a:t>
            </a:r>
          </a:p>
        </p:txBody>
      </p:sp>
      <p:sp>
        <p:nvSpPr>
          <p:cNvPr id="39" name="Rounded Rectangle 38">
            <a:extLst>
              <a:ext uri="{FF2B5EF4-FFF2-40B4-BE49-F238E27FC236}">
                <a16:creationId xmlns:a16="http://schemas.microsoft.com/office/drawing/2014/main" id="{AC9EDC49-0E12-075C-E372-F891E8AFE407}"/>
              </a:ext>
            </a:extLst>
          </p:cNvPr>
          <p:cNvSpPr/>
          <p:nvPr/>
        </p:nvSpPr>
        <p:spPr>
          <a:xfrm>
            <a:off x="4585937" y="5304690"/>
            <a:ext cx="3020122" cy="227431"/>
          </a:xfrm>
          <a:prstGeom prst="roundRect">
            <a:avLst>
              <a:gd name="adj" fmla="val 8138"/>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8: Japan – Cultural Heritage</a:t>
            </a:r>
          </a:p>
        </p:txBody>
      </p:sp>
      <p:sp>
        <p:nvSpPr>
          <p:cNvPr id="40" name="Rounded Rectangle 39">
            <a:extLst>
              <a:ext uri="{FF2B5EF4-FFF2-40B4-BE49-F238E27FC236}">
                <a16:creationId xmlns:a16="http://schemas.microsoft.com/office/drawing/2014/main" id="{498AF2F0-57A0-1236-E333-26E07A39AD2C}"/>
              </a:ext>
            </a:extLst>
          </p:cNvPr>
          <p:cNvSpPr/>
          <p:nvPr/>
        </p:nvSpPr>
        <p:spPr>
          <a:xfrm>
            <a:off x="4585937" y="5559855"/>
            <a:ext cx="3020122" cy="227431"/>
          </a:xfrm>
          <a:prstGeom prst="roundRect">
            <a:avLst>
              <a:gd name="adj" fmla="val 10766"/>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9: UK – Sport and Gender</a:t>
            </a:r>
          </a:p>
        </p:txBody>
      </p:sp>
      <p:sp>
        <p:nvSpPr>
          <p:cNvPr id="41" name="Rounded Rectangle 40">
            <a:extLst>
              <a:ext uri="{FF2B5EF4-FFF2-40B4-BE49-F238E27FC236}">
                <a16:creationId xmlns:a16="http://schemas.microsoft.com/office/drawing/2014/main" id="{1C3ABEA0-1D3B-3DE2-96EA-CAA907C7B8C6}"/>
              </a:ext>
            </a:extLst>
          </p:cNvPr>
          <p:cNvSpPr/>
          <p:nvPr/>
        </p:nvSpPr>
        <p:spPr>
          <a:xfrm>
            <a:off x="7680699" y="4541247"/>
            <a:ext cx="3020122" cy="227431"/>
          </a:xfrm>
          <a:prstGeom prst="roundRect">
            <a:avLst>
              <a:gd name="adj" fmla="val 10601"/>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10: UK – Faith and Sexuality</a:t>
            </a:r>
          </a:p>
        </p:txBody>
      </p:sp>
      <p:sp>
        <p:nvSpPr>
          <p:cNvPr id="42" name="Rounded Rectangle 41">
            <a:extLst>
              <a:ext uri="{FF2B5EF4-FFF2-40B4-BE49-F238E27FC236}">
                <a16:creationId xmlns:a16="http://schemas.microsoft.com/office/drawing/2014/main" id="{EEE18019-1781-5F1E-3545-518EED0DEFB7}"/>
              </a:ext>
            </a:extLst>
          </p:cNvPr>
          <p:cNvSpPr/>
          <p:nvPr/>
        </p:nvSpPr>
        <p:spPr>
          <a:xfrm>
            <a:off x="7680698" y="4794318"/>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11: UK – Cultural Events</a:t>
            </a:r>
          </a:p>
        </p:txBody>
      </p:sp>
      <p:sp>
        <p:nvSpPr>
          <p:cNvPr id="43" name="Rounded Rectangle 42">
            <a:extLst>
              <a:ext uri="{FF2B5EF4-FFF2-40B4-BE49-F238E27FC236}">
                <a16:creationId xmlns:a16="http://schemas.microsoft.com/office/drawing/2014/main" id="{F0FFA300-549C-DC7D-D03C-217B7B3C9D1F}"/>
              </a:ext>
            </a:extLst>
          </p:cNvPr>
          <p:cNvSpPr/>
          <p:nvPr/>
        </p:nvSpPr>
        <p:spPr>
          <a:xfrm>
            <a:off x="7680697" y="5047513"/>
            <a:ext cx="3020122" cy="227431"/>
          </a:xfrm>
          <a:prstGeom prst="roundRect">
            <a:avLst>
              <a:gd name="adj" fmla="val 10766"/>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12: USA – Belonging and Ethnicity</a:t>
            </a:r>
          </a:p>
        </p:txBody>
      </p:sp>
      <p:sp>
        <p:nvSpPr>
          <p:cNvPr id="44" name="Rounded Rectangle 43">
            <a:extLst>
              <a:ext uri="{FF2B5EF4-FFF2-40B4-BE49-F238E27FC236}">
                <a16:creationId xmlns:a16="http://schemas.microsoft.com/office/drawing/2014/main" id="{71768A14-C58F-9E65-604F-F08BF1F58A9C}"/>
              </a:ext>
            </a:extLst>
          </p:cNvPr>
          <p:cNvSpPr/>
          <p:nvPr/>
        </p:nvSpPr>
        <p:spPr>
          <a:xfrm>
            <a:off x="7680696" y="5304906"/>
            <a:ext cx="3020122" cy="227431"/>
          </a:xfrm>
          <a:prstGeom prst="roundRect">
            <a:avLst>
              <a:gd name="adj" fmla="val 8137"/>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13: Caribbean – Diaspora Communities</a:t>
            </a:r>
          </a:p>
        </p:txBody>
      </p:sp>
      <p:sp>
        <p:nvSpPr>
          <p:cNvPr id="45" name="Rounded Rectangle 44">
            <a:extLst>
              <a:ext uri="{FF2B5EF4-FFF2-40B4-BE49-F238E27FC236}">
                <a16:creationId xmlns:a16="http://schemas.microsoft.com/office/drawing/2014/main" id="{5F0EC2B1-4938-FCFD-B45C-3293D7B0017E}"/>
              </a:ext>
            </a:extLst>
          </p:cNvPr>
          <p:cNvSpPr/>
          <p:nvPr/>
        </p:nvSpPr>
        <p:spPr>
          <a:xfrm>
            <a:off x="7680696" y="5558127"/>
            <a:ext cx="3020122" cy="227431"/>
          </a:xfrm>
          <a:prstGeom prst="roundRect">
            <a:avLst>
              <a:gd name="adj" fmla="val 10930"/>
            </a:avLst>
          </a:prstGeom>
          <a:ln>
            <a:solidFill>
              <a:srgbClr val="0036A1"/>
            </a:solidFill>
          </a:ln>
        </p:spPr>
        <p:style>
          <a:lnRef idx="2">
            <a:schemeClr val="accent6"/>
          </a:lnRef>
          <a:fillRef idx="1">
            <a:schemeClr val="lt1"/>
          </a:fillRef>
          <a:effectRef idx="0">
            <a:schemeClr val="accent6"/>
          </a:effectRef>
          <a:fontRef idx="minor">
            <a:schemeClr val="dk1"/>
          </a:fontRef>
        </p:style>
        <p:txBody>
          <a:bodyPr rtlCol="0" anchor="ctr"/>
          <a:lstStyle/>
          <a:p>
            <a:r>
              <a:rPr lang="en-US" sz="1200" dirty="0"/>
              <a:t>CS 14: Nigeria – Business Events</a:t>
            </a:r>
          </a:p>
        </p:txBody>
      </p:sp>
    </p:spTree>
    <p:extLst>
      <p:ext uri="{BB962C8B-B14F-4D97-AF65-F5344CB8AC3E}">
        <p14:creationId xmlns:p14="http://schemas.microsoft.com/office/powerpoint/2010/main" val="2480713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03D268D-033C-C890-FB49-F3273A3F9FE9}"/>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pic>
        <p:nvPicPr>
          <p:cNvPr id="13" name="Picture 12">
            <a:extLst>
              <a:ext uri="{FF2B5EF4-FFF2-40B4-BE49-F238E27FC236}">
                <a16:creationId xmlns:a16="http://schemas.microsoft.com/office/drawing/2014/main" id="{31D343AD-2E03-BC95-C176-34FA52D0155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8869" y="479699"/>
            <a:ext cx="6174262" cy="4872459"/>
          </a:xfrm>
          <a:prstGeom prst="rect">
            <a:avLst/>
          </a:prstGeom>
        </p:spPr>
      </p:pic>
    </p:spTree>
    <p:extLst>
      <p:ext uri="{BB962C8B-B14F-4D97-AF65-F5344CB8AC3E}">
        <p14:creationId xmlns:p14="http://schemas.microsoft.com/office/powerpoint/2010/main" val="8394983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835D9-2F0C-2C03-EE33-14D5348A5A5A}"/>
              </a:ext>
            </a:extLst>
          </p:cNvPr>
          <p:cNvSpPr>
            <a:spLocks noGrp="1"/>
          </p:cNvSpPr>
          <p:nvPr>
            <p:ph type="title"/>
          </p:nvPr>
        </p:nvSpPr>
        <p:spPr>
          <a:xfrm>
            <a:off x="595422" y="136525"/>
            <a:ext cx="10324215" cy="1534098"/>
          </a:xfrm>
        </p:spPr>
        <p:txBody>
          <a:bodyPr/>
          <a:lstStyle/>
          <a:p>
            <a:r>
              <a:rPr lang="en-GB" sz="4000" dirty="0"/>
              <a:t>Chapter 9: Activating theory – England and Wales Cricket Board </a:t>
            </a:r>
            <a:br>
              <a:rPr lang="en-GB" sz="4000" dirty="0"/>
            </a:br>
            <a:r>
              <a:rPr lang="en-GB" sz="2400" i="1" dirty="0"/>
              <a:t>Ruth Dowson &amp; Bernadette Albert</a:t>
            </a:r>
            <a:endParaRPr lang="en-US" sz="2400" i="1" dirty="0"/>
          </a:p>
        </p:txBody>
      </p:sp>
      <p:sp>
        <p:nvSpPr>
          <p:cNvPr id="3" name="Content Placeholder 2">
            <a:extLst>
              <a:ext uri="{FF2B5EF4-FFF2-40B4-BE49-F238E27FC236}">
                <a16:creationId xmlns:a16="http://schemas.microsoft.com/office/drawing/2014/main" id="{51085A27-D8F0-49DF-B7C5-62062005B8F1}"/>
              </a:ext>
            </a:extLst>
          </p:cNvPr>
          <p:cNvSpPr>
            <a:spLocks noGrp="1"/>
          </p:cNvSpPr>
          <p:nvPr>
            <p:ph sz="half" idx="1"/>
          </p:nvPr>
        </p:nvSpPr>
        <p:spPr>
          <a:xfrm>
            <a:off x="1382232" y="1710531"/>
            <a:ext cx="9537405" cy="3722706"/>
          </a:xfrm>
        </p:spPr>
        <p:txBody>
          <a:bodyPr/>
          <a:lstStyle/>
          <a:p>
            <a:r>
              <a:rPr lang="en-GB" sz="2400" dirty="0">
                <a:solidFill>
                  <a:srgbClr val="1A1919"/>
                </a:solidFill>
              </a:rPr>
              <a:t>A 2022 </a:t>
            </a:r>
            <a:r>
              <a:rPr lang="en-GB" sz="2400" b="0" i="0" dirty="0">
                <a:solidFill>
                  <a:srgbClr val="1A1919"/>
                </a:solidFill>
                <a:effectLst/>
              </a:rPr>
              <a:t>research project for the</a:t>
            </a:r>
            <a:r>
              <a:rPr lang="en-GB" sz="2400" dirty="0">
                <a:solidFill>
                  <a:srgbClr val="1A1919"/>
                </a:solidFill>
              </a:rPr>
              <a:t> </a:t>
            </a:r>
            <a:r>
              <a:rPr lang="en-GB" sz="2400" b="0" i="0" dirty="0">
                <a:solidFill>
                  <a:srgbClr val="1A1919"/>
                </a:solidFill>
                <a:effectLst/>
              </a:rPr>
              <a:t>England and Wales Cricket Board (ECB) to review cricket events and venues, assessing cultural risks and proposing mitigating actions. </a:t>
            </a:r>
          </a:p>
          <a:p>
            <a:r>
              <a:rPr lang="en-GB" sz="2400" dirty="0">
                <a:solidFill>
                  <a:srgbClr val="1A1919"/>
                </a:solidFill>
              </a:rPr>
              <a:t>A</a:t>
            </a:r>
            <a:r>
              <a:rPr lang="en-GB" sz="2400" b="0" i="0" dirty="0">
                <a:solidFill>
                  <a:srgbClr val="1A1919"/>
                </a:solidFill>
                <a:effectLst/>
              </a:rPr>
              <a:t>pplied classroom theory</a:t>
            </a:r>
            <a:r>
              <a:rPr lang="en-GB" sz="2400" dirty="0">
                <a:solidFill>
                  <a:srgbClr val="1A1919"/>
                </a:solidFill>
              </a:rPr>
              <a:t> </a:t>
            </a:r>
            <a:r>
              <a:rPr lang="en-GB" sz="2400" b="0" i="0" dirty="0">
                <a:solidFill>
                  <a:srgbClr val="1A1919"/>
                </a:solidFill>
                <a:effectLst/>
              </a:rPr>
              <a:t>to professional practice visiting 4 English county cricket stadia, analysing them</a:t>
            </a:r>
            <a:r>
              <a:rPr lang="en-GB" sz="2400" dirty="0">
                <a:solidFill>
                  <a:srgbClr val="1A1919"/>
                </a:solidFill>
              </a:rPr>
              <a:t> </a:t>
            </a:r>
            <a:r>
              <a:rPr lang="en-GB" sz="2400" b="0" i="0" dirty="0">
                <a:solidFill>
                  <a:srgbClr val="1A1919"/>
                </a:solidFill>
                <a:effectLst/>
              </a:rPr>
              <a:t>as venues </a:t>
            </a:r>
          </a:p>
          <a:p>
            <a:r>
              <a:rPr lang="en-GB" sz="2400" dirty="0">
                <a:solidFill>
                  <a:srgbClr val="1A1919"/>
                </a:solidFill>
              </a:rPr>
              <a:t>A</a:t>
            </a:r>
            <a:r>
              <a:rPr lang="en-GB" sz="2400" b="0" i="0" dirty="0">
                <a:solidFill>
                  <a:srgbClr val="1A1919"/>
                </a:solidFill>
                <a:effectLst/>
              </a:rPr>
              <a:t>imed to support cricket event organizers and venue managers in</a:t>
            </a:r>
            <a:r>
              <a:rPr lang="en-GB" sz="2400" dirty="0">
                <a:solidFill>
                  <a:srgbClr val="1A1919"/>
                </a:solidFill>
              </a:rPr>
              <a:t> </a:t>
            </a:r>
            <a:r>
              <a:rPr lang="en-GB" sz="2400" b="0" i="0" dirty="0">
                <a:solidFill>
                  <a:srgbClr val="1A1919"/>
                </a:solidFill>
                <a:effectLst/>
              </a:rPr>
              <a:t>creating inclusive environments to encourage greater diversity for sports</a:t>
            </a:r>
            <a:r>
              <a:rPr lang="en-GB" sz="2400" dirty="0">
                <a:solidFill>
                  <a:srgbClr val="1A1919"/>
                </a:solidFill>
              </a:rPr>
              <a:t> </a:t>
            </a:r>
            <a:r>
              <a:rPr lang="en-GB" sz="2400" b="0" i="0" dirty="0">
                <a:solidFill>
                  <a:srgbClr val="1A1919"/>
                </a:solidFill>
                <a:effectLst/>
              </a:rPr>
              <a:t>teams, other staff, volunteer teams, and attendees. </a:t>
            </a:r>
            <a:endParaRPr lang="en-GB" sz="2400" dirty="0">
              <a:solidFill>
                <a:srgbClr val="1A1919"/>
              </a:solidFill>
            </a:endParaRPr>
          </a:p>
          <a:p>
            <a:r>
              <a:rPr lang="en-GB" sz="2400" dirty="0">
                <a:solidFill>
                  <a:srgbClr val="1A1919"/>
                </a:solidFill>
              </a:rPr>
              <a:t>Recommended </a:t>
            </a:r>
            <a:r>
              <a:rPr lang="en-GB" sz="2400" b="0" i="0" dirty="0">
                <a:solidFill>
                  <a:srgbClr val="1A1919"/>
                </a:solidFill>
                <a:effectLst/>
              </a:rPr>
              <a:t>consistent training and communication among</a:t>
            </a:r>
            <a:r>
              <a:rPr lang="en-GB" sz="2400" dirty="0">
                <a:solidFill>
                  <a:srgbClr val="1A1919"/>
                </a:solidFill>
              </a:rPr>
              <a:t> </a:t>
            </a:r>
            <a:r>
              <a:rPr lang="en-GB" sz="2400" b="0" i="0" dirty="0">
                <a:solidFill>
                  <a:srgbClr val="1A1919"/>
                </a:solidFill>
                <a:effectLst/>
              </a:rPr>
              <a:t>staff, and strategic leadership in EDI</a:t>
            </a:r>
            <a:endParaRPr lang="en-GB" sz="2400" dirty="0">
              <a:solidFill>
                <a:srgbClr val="1A1919"/>
              </a:solidFill>
              <a:effectLst/>
            </a:endParaRPr>
          </a:p>
        </p:txBody>
      </p:sp>
      <p:sp>
        <p:nvSpPr>
          <p:cNvPr id="5" name="Footer Placeholder 4">
            <a:extLst>
              <a:ext uri="{FF2B5EF4-FFF2-40B4-BE49-F238E27FC236}">
                <a16:creationId xmlns:a16="http://schemas.microsoft.com/office/drawing/2014/main" id="{0565C0D4-3990-9259-EEF5-6DA17F284FB2}"/>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299245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0FE301-7F1C-109B-48DC-730BFEDF190B}"/>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
        <p:nvSpPr>
          <p:cNvPr id="3" name="Title 2">
            <a:extLst>
              <a:ext uri="{FF2B5EF4-FFF2-40B4-BE49-F238E27FC236}">
                <a16:creationId xmlns:a16="http://schemas.microsoft.com/office/drawing/2014/main" id="{62344F08-73F6-A7C3-4139-99B8DC0F68FB}"/>
              </a:ext>
            </a:extLst>
          </p:cNvPr>
          <p:cNvSpPr>
            <a:spLocks noGrp="1"/>
          </p:cNvSpPr>
          <p:nvPr>
            <p:ph type="title" idx="4294967295"/>
          </p:nvPr>
        </p:nvSpPr>
        <p:spPr>
          <a:xfrm>
            <a:off x="712381" y="139678"/>
            <a:ext cx="11479619" cy="709228"/>
          </a:xfrm>
          <a:prstGeom prst="rect">
            <a:avLst/>
          </a:prstGeom>
        </p:spPr>
        <p:txBody>
          <a:bodyPr/>
          <a:lstStyle/>
          <a:p>
            <a:r>
              <a:rPr lang="en-GB" sz="4000" dirty="0"/>
              <a:t>Introduction</a:t>
            </a:r>
            <a:endParaRPr lang="en-US" sz="2400" i="1" dirty="0"/>
          </a:p>
        </p:txBody>
      </p:sp>
      <p:sp>
        <p:nvSpPr>
          <p:cNvPr id="4" name="Content Placeholder 3">
            <a:extLst>
              <a:ext uri="{FF2B5EF4-FFF2-40B4-BE49-F238E27FC236}">
                <a16:creationId xmlns:a16="http://schemas.microsoft.com/office/drawing/2014/main" id="{B8747C75-C35C-5521-5AED-0D277CB72809}"/>
              </a:ext>
            </a:extLst>
          </p:cNvPr>
          <p:cNvSpPr>
            <a:spLocks noGrp="1"/>
          </p:cNvSpPr>
          <p:nvPr>
            <p:ph sz="half" idx="4294967295"/>
          </p:nvPr>
        </p:nvSpPr>
        <p:spPr>
          <a:xfrm>
            <a:off x="1350335" y="1073888"/>
            <a:ext cx="10409274" cy="5422605"/>
          </a:xfrm>
          <a:prstGeom prst="rect">
            <a:avLst/>
          </a:prstGeom>
        </p:spPr>
        <p:txBody>
          <a:bodyPr/>
          <a:lstStyle/>
          <a:p>
            <a:r>
              <a:rPr lang="en-GB" dirty="0">
                <a:solidFill>
                  <a:srgbClr val="1A1919"/>
                </a:solidFill>
              </a:rPr>
              <a:t>2022 research project Leed by Leeds Beckett University for the England &amp; Wales Cricket Board</a:t>
            </a:r>
          </a:p>
          <a:p>
            <a:r>
              <a:rPr lang="en-GB" dirty="0">
                <a:solidFill>
                  <a:srgbClr val="1A1919"/>
                </a:solidFill>
                <a:effectLst/>
              </a:rPr>
              <a:t>Utilised authors’ cultural capital, professional events and venue expertise</a:t>
            </a:r>
          </a:p>
          <a:p>
            <a:r>
              <a:rPr lang="en-GB" dirty="0">
                <a:solidFill>
                  <a:srgbClr val="1A1919"/>
                </a:solidFill>
              </a:rPr>
              <a:t>Assessed cultural risks of 4 county cricket grounds to propose mitigating actions</a:t>
            </a:r>
          </a:p>
          <a:p>
            <a:r>
              <a:rPr lang="en-GB" dirty="0">
                <a:solidFill>
                  <a:srgbClr val="1A1919"/>
                </a:solidFill>
              </a:rPr>
              <a:t>Activated Cultural Risk Assessment theory developed in the classroom</a:t>
            </a:r>
          </a:p>
          <a:p>
            <a:r>
              <a:rPr lang="en-GB" dirty="0">
                <a:solidFill>
                  <a:srgbClr val="1A1919"/>
                </a:solidFill>
              </a:rPr>
              <a:t>Enhanced understanding of developing more inclusive event spaces</a:t>
            </a:r>
          </a:p>
          <a:p>
            <a:r>
              <a:rPr lang="en-GB" dirty="0">
                <a:solidFill>
                  <a:srgbClr val="1A1919"/>
                </a:solidFill>
              </a:rPr>
              <a:t>Introduced new elements for cultural risk analysis </a:t>
            </a:r>
            <a:endParaRPr lang="en-GB" dirty="0">
              <a:solidFill>
                <a:srgbClr val="1A1919"/>
              </a:solidFill>
              <a:effectLst/>
            </a:endParaRPr>
          </a:p>
        </p:txBody>
      </p:sp>
    </p:spTree>
    <p:extLst>
      <p:ext uri="{BB962C8B-B14F-4D97-AF65-F5344CB8AC3E}">
        <p14:creationId xmlns:p14="http://schemas.microsoft.com/office/powerpoint/2010/main" val="1606226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3FB2DD6-7C57-6D3F-7432-959C4AA9AF4A}"/>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
        <p:nvSpPr>
          <p:cNvPr id="3" name="Title 2">
            <a:extLst>
              <a:ext uri="{FF2B5EF4-FFF2-40B4-BE49-F238E27FC236}">
                <a16:creationId xmlns:a16="http://schemas.microsoft.com/office/drawing/2014/main" id="{78EB2908-BA7B-A418-F22A-30465B60F447}"/>
              </a:ext>
            </a:extLst>
          </p:cNvPr>
          <p:cNvSpPr>
            <a:spLocks noGrp="1"/>
          </p:cNvSpPr>
          <p:nvPr>
            <p:ph type="title" idx="4294967295"/>
          </p:nvPr>
        </p:nvSpPr>
        <p:spPr>
          <a:xfrm>
            <a:off x="573578" y="393202"/>
            <a:ext cx="11224954" cy="699272"/>
          </a:xfrm>
          <a:prstGeom prst="rect">
            <a:avLst/>
          </a:prstGeom>
        </p:spPr>
        <p:txBody>
          <a:bodyPr/>
          <a:lstStyle/>
          <a:p>
            <a:r>
              <a:rPr lang="en-GB" sz="4000" dirty="0"/>
              <a:t>England &amp; Wales Cricket Board (ECB) Venue Visits</a:t>
            </a:r>
            <a:endParaRPr lang="en-US" sz="2400" i="1" dirty="0"/>
          </a:p>
        </p:txBody>
      </p:sp>
      <p:sp>
        <p:nvSpPr>
          <p:cNvPr id="4" name="Content Placeholder 3">
            <a:extLst>
              <a:ext uri="{FF2B5EF4-FFF2-40B4-BE49-F238E27FC236}">
                <a16:creationId xmlns:a16="http://schemas.microsoft.com/office/drawing/2014/main" id="{49B2E3A6-2AC5-33C8-469A-63CD724B92EA}"/>
              </a:ext>
            </a:extLst>
          </p:cNvPr>
          <p:cNvSpPr>
            <a:spLocks noGrp="1"/>
          </p:cNvSpPr>
          <p:nvPr>
            <p:ph sz="half" idx="4294967295"/>
          </p:nvPr>
        </p:nvSpPr>
        <p:spPr>
          <a:xfrm>
            <a:off x="757083" y="1092473"/>
            <a:ext cx="10037135" cy="4438171"/>
          </a:xfrm>
          <a:prstGeom prst="rect">
            <a:avLst/>
          </a:prstGeom>
        </p:spPr>
        <p:txBody>
          <a:bodyPr/>
          <a:lstStyle/>
          <a:p>
            <a:r>
              <a:rPr lang="en-GB" sz="2400" dirty="0">
                <a:solidFill>
                  <a:srgbClr val="1A1919"/>
                </a:solidFill>
                <a:effectLst/>
              </a:rPr>
              <a:t>ECB selected county cricket stadia for visits on match days </a:t>
            </a:r>
          </a:p>
          <a:p>
            <a:r>
              <a:rPr lang="en-GB" sz="2400" dirty="0">
                <a:solidFill>
                  <a:srgbClr val="1A1919"/>
                </a:solidFill>
              </a:rPr>
              <a:t>Aim</a:t>
            </a:r>
            <a:r>
              <a:rPr lang="en-GB" sz="2400" dirty="0">
                <a:solidFill>
                  <a:srgbClr val="1A1919"/>
                </a:solidFill>
                <a:effectLst/>
              </a:rPr>
              <a:t> of creating more diverse workplaces, including cricket teams; and encouraging more diverse match attendees</a:t>
            </a:r>
          </a:p>
          <a:p>
            <a:r>
              <a:rPr lang="en-GB" sz="2400" dirty="0">
                <a:solidFill>
                  <a:srgbClr val="1A1919"/>
                </a:solidFill>
              </a:rPr>
              <a:t>Consultants: experienced venue and event management professionals, with academic expertise</a:t>
            </a:r>
          </a:p>
          <a:p>
            <a:r>
              <a:rPr lang="en-GB" sz="2400" dirty="0">
                <a:solidFill>
                  <a:srgbClr val="1A1919"/>
                </a:solidFill>
                <a:effectLst/>
              </a:rPr>
              <a:t>Prepared tailored reports for each individual venue</a:t>
            </a:r>
          </a:p>
          <a:p>
            <a:r>
              <a:rPr lang="en-GB" sz="2400" dirty="0">
                <a:solidFill>
                  <a:srgbClr val="1A1919"/>
                </a:solidFill>
              </a:rPr>
              <a:t>Complexity of sports events venues: employees include players, freelancers and suppliers</a:t>
            </a:r>
          </a:p>
          <a:p>
            <a:r>
              <a:rPr lang="en-GB" sz="2400" dirty="0">
                <a:solidFill>
                  <a:srgbClr val="1A1919"/>
                </a:solidFill>
                <a:effectLst/>
              </a:rPr>
              <a:t>Assessed characteristics through observations, identified good practice and areas for development</a:t>
            </a:r>
          </a:p>
          <a:p>
            <a:r>
              <a:rPr lang="en-GB" sz="2400" dirty="0">
                <a:solidFill>
                  <a:srgbClr val="1A1919"/>
                </a:solidFill>
              </a:rPr>
              <a:t>Adequate briefings needed for all staff</a:t>
            </a:r>
            <a:endParaRPr lang="en-GB" sz="2400" dirty="0">
              <a:solidFill>
                <a:srgbClr val="1A1919"/>
              </a:solidFill>
              <a:effectLst/>
            </a:endParaRPr>
          </a:p>
          <a:p>
            <a:endParaRPr lang="en-US" dirty="0"/>
          </a:p>
        </p:txBody>
      </p:sp>
    </p:spTree>
    <p:extLst>
      <p:ext uri="{BB962C8B-B14F-4D97-AF65-F5344CB8AC3E}">
        <p14:creationId xmlns:p14="http://schemas.microsoft.com/office/powerpoint/2010/main" val="16351346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B5ECBEB-F289-3FDD-4554-0A4398959428}"/>
              </a:ext>
            </a:extLst>
          </p:cNvPr>
          <p:cNvSpPr>
            <a:spLocks noGrp="1"/>
          </p:cNvSpPr>
          <p:nvPr>
            <p:ph type="title"/>
          </p:nvPr>
        </p:nvSpPr>
        <p:spPr>
          <a:xfrm>
            <a:off x="838200" y="365125"/>
            <a:ext cx="10515600" cy="659069"/>
          </a:xfrm>
        </p:spPr>
        <p:txBody>
          <a:bodyPr/>
          <a:lstStyle/>
          <a:p>
            <a:r>
              <a:rPr lang="en-GB" sz="4000" dirty="0"/>
              <a:t>Strategic aspects</a:t>
            </a:r>
            <a:endParaRPr lang="en-US" sz="2400" i="1" dirty="0"/>
          </a:p>
        </p:txBody>
      </p:sp>
      <p:sp>
        <p:nvSpPr>
          <p:cNvPr id="4" name="Content Placeholder 3">
            <a:extLst>
              <a:ext uri="{FF2B5EF4-FFF2-40B4-BE49-F238E27FC236}">
                <a16:creationId xmlns:a16="http://schemas.microsoft.com/office/drawing/2014/main" id="{4B397689-74D1-FB57-5BE1-720322C8791C}"/>
              </a:ext>
            </a:extLst>
          </p:cNvPr>
          <p:cNvSpPr>
            <a:spLocks noGrp="1"/>
          </p:cNvSpPr>
          <p:nvPr>
            <p:ph sz="half" idx="1"/>
          </p:nvPr>
        </p:nvSpPr>
        <p:spPr>
          <a:xfrm>
            <a:off x="436989" y="1203581"/>
            <a:ext cx="5582811" cy="4973382"/>
          </a:xfrm>
        </p:spPr>
        <p:txBody>
          <a:bodyPr/>
          <a:lstStyle/>
          <a:p>
            <a:r>
              <a:rPr lang="en-GB" b="0" i="0" dirty="0">
                <a:solidFill>
                  <a:srgbClr val="1A1919"/>
                </a:solidFill>
                <a:effectLst/>
              </a:rPr>
              <a:t>Evidence of strategic leadership in EDI</a:t>
            </a:r>
          </a:p>
          <a:p>
            <a:r>
              <a:rPr lang="en-GB" dirty="0">
                <a:solidFill>
                  <a:srgbClr val="1A1919"/>
                </a:solidFill>
              </a:rPr>
              <a:t>Evidence for organisational commitment</a:t>
            </a:r>
          </a:p>
          <a:p>
            <a:r>
              <a:rPr lang="en-GB" dirty="0">
                <a:solidFill>
                  <a:srgbClr val="1A1919"/>
                </a:solidFill>
                <a:effectLst/>
              </a:rPr>
              <a:t>Organisation cultures assessed for transformation</a:t>
            </a:r>
          </a:p>
          <a:p>
            <a:r>
              <a:rPr lang="en-GB" dirty="0">
                <a:solidFill>
                  <a:srgbClr val="1A1919"/>
                </a:solidFill>
              </a:rPr>
              <a:t>Encouraged sharing of good practice </a:t>
            </a:r>
          </a:p>
          <a:p>
            <a:endParaRPr lang="en-GB" dirty="0">
              <a:solidFill>
                <a:srgbClr val="1A1919"/>
              </a:solidFill>
              <a:effectLst/>
            </a:endParaRPr>
          </a:p>
          <a:p>
            <a:endParaRPr lang="en-US" dirty="0"/>
          </a:p>
        </p:txBody>
      </p:sp>
      <p:sp>
        <p:nvSpPr>
          <p:cNvPr id="7" name="Content Placeholder 6">
            <a:extLst>
              <a:ext uri="{FF2B5EF4-FFF2-40B4-BE49-F238E27FC236}">
                <a16:creationId xmlns:a16="http://schemas.microsoft.com/office/drawing/2014/main" id="{3ADED57D-7741-4D79-97AD-AA679520466E}"/>
              </a:ext>
            </a:extLst>
          </p:cNvPr>
          <p:cNvSpPr>
            <a:spLocks noGrp="1"/>
          </p:cNvSpPr>
          <p:nvPr>
            <p:ph sz="half" idx="2"/>
          </p:nvPr>
        </p:nvSpPr>
        <p:spPr>
          <a:xfrm>
            <a:off x="6172199" y="1203581"/>
            <a:ext cx="5708445" cy="4973382"/>
          </a:xfrm>
        </p:spPr>
        <p:txBody>
          <a:bodyPr/>
          <a:lstStyle/>
          <a:p>
            <a:r>
              <a:rPr lang="en-GB" dirty="0">
                <a:solidFill>
                  <a:srgbClr val="1A1919"/>
                </a:solidFill>
                <a:effectLst/>
              </a:rPr>
              <a:t>Encouraged v</a:t>
            </a:r>
            <a:r>
              <a:rPr lang="en-GB" dirty="0">
                <a:solidFill>
                  <a:srgbClr val="1A1919"/>
                </a:solidFill>
              </a:rPr>
              <a:t>enues to diversify representation across all protected characteristics</a:t>
            </a:r>
          </a:p>
          <a:p>
            <a:r>
              <a:rPr lang="en-GB" dirty="0">
                <a:solidFill>
                  <a:srgbClr val="1A1919"/>
                </a:solidFill>
              </a:rPr>
              <a:t>Observed training and communications briefings</a:t>
            </a:r>
          </a:p>
          <a:p>
            <a:r>
              <a:rPr lang="en-GB" dirty="0">
                <a:solidFill>
                  <a:srgbClr val="1A1919"/>
                </a:solidFill>
              </a:rPr>
              <a:t>Mapped spectator journeys</a:t>
            </a:r>
          </a:p>
          <a:p>
            <a:r>
              <a:rPr lang="en-GB" dirty="0">
                <a:solidFill>
                  <a:srgbClr val="1A1919"/>
                </a:solidFill>
              </a:rPr>
              <a:t>Embedding sustainability throughout the organisation</a:t>
            </a:r>
            <a:endParaRPr lang="en-US" dirty="0"/>
          </a:p>
        </p:txBody>
      </p:sp>
      <p:sp>
        <p:nvSpPr>
          <p:cNvPr id="2" name="Footer Placeholder 1">
            <a:extLst>
              <a:ext uri="{FF2B5EF4-FFF2-40B4-BE49-F238E27FC236}">
                <a16:creationId xmlns:a16="http://schemas.microsoft.com/office/drawing/2014/main" id="{0A9F9B79-162E-EFE2-6BD3-CF9BD46D15BF}"/>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4184025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F2915B-FAF5-088C-566C-BB464B5A95EF}"/>
              </a:ext>
            </a:extLst>
          </p:cNvPr>
          <p:cNvSpPr>
            <a:spLocks noGrp="1"/>
          </p:cNvSpPr>
          <p:nvPr>
            <p:ph type="title"/>
          </p:nvPr>
        </p:nvSpPr>
        <p:spPr>
          <a:xfrm>
            <a:off x="838200" y="-3587"/>
            <a:ext cx="10515600" cy="863907"/>
          </a:xfrm>
        </p:spPr>
        <p:txBody>
          <a:bodyPr/>
          <a:lstStyle/>
          <a:p>
            <a:r>
              <a:rPr lang="en-GB" sz="4000" dirty="0"/>
              <a:t>Key elements 1</a:t>
            </a:r>
            <a:endParaRPr lang="en-US" sz="2400" i="1" dirty="0"/>
          </a:p>
        </p:txBody>
      </p:sp>
      <p:sp>
        <p:nvSpPr>
          <p:cNvPr id="3" name="Content Placeholder 2">
            <a:extLst>
              <a:ext uri="{FF2B5EF4-FFF2-40B4-BE49-F238E27FC236}">
                <a16:creationId xmlns:a16="http://schemas.microsoft.com/office/drawing/2014/main" id="{A9F760CC-A241-A3A5-1532-D1CB39D5B1EB}"/>
              </a:ext>
            </a:extLst>
          </p:cNvPr>
          <p:cNvSpPr>
            <a:spLocks noGrp="1"/>
          </p:cNvSpPr>
          <p:nvPr>
            <p:ph sz="half" idx="1"/>
          </p:nvPr>
        </p:nvSpPr>
        <p:spPr>
          <a:xfrm>
            <a:off x="40967" y="903146"/>
            <a:ext cx="5924209" cy="5219193"/>
          </a:xfrm>
        </p:spPr>
        <p:txBody>
          <a:bodyPr/>
          <a:lstStyle/>
          <a:p>
            <a:r>
              <a:rPr lang="en-GB" dirty="0">
                <a:solidFill>
                  <a:srgbClr val="1A1919"/>
                </a:solidFill>
              </a:rPr>
              <a:t>Race, ethnicity, nationality: workforce ‘diversity’ may be concentrated in some roles / areas of the organisation. Introduce social cohesion initiatives </a:t>
            </a:r>
          </a:p>
          <a:p>
            <a:r>
              <a:rPr lang="en-GB" dirty="0">
                <a:solidFill>
                  <a:srgbClr val="1A1919"/>
                </a:solidFill>
              </a:rPr>
              <a:t>Sexuality, gender, reassignment: special projects to encourage girls and minority ethnic youth, LGBTQ+</a:t>
            </a:r>
          </a:p>
          <a:p>
            <a:endParaRPr lang="en-US" dirty="0"/>
          </a:p>
        </p:txBody>
      </p:sp>
      <p:sp>
        <p:nvSpPr>
          <p:cNvPr id="7" name="Content Placeholder 6">
            <a:extLst>
              <a:ext uri="{FF2B5EF4-FFF2-40B4-BE49-F238E27FC236}">
                <a16:creationId xmlns:a16="http://schemas.microsoft.com/office/drawing/2014/main" id="{620DEE91-B985-6ACA-85ED-F22F3D2E4143}"/>
              </a:ext>
            </a:extLst>
          </p:cNvPr>
          <p:cNvSpPr>
            <a:spLocks noGrp="1"/>
          </p:cNvSpPr>
          <p:nvPr>
            <p:ph sz="half" idx="2"/>
          </p:nvPr>
        </p:nvSpPr>
        <p:spPr>
          <a:xfrm>
            <a:off x="6172200" y="903147"/>
            <a:ext cx="6019800" cy="5137257"/>
          </a:xfrm>
        </p:spPr>
        <p:txBody>
          <a:bodyPr/>
          <a:lstStyle/>
          <a:p>
            <a:r>
              <a:rPr lang="en-GB" dirty="0"/>
              <a:t>Disability and neurodiversity: websites, apps and site plans should clearly identify locations of all specialist facilities, with staff trained to direct attendees. Offer </a:t>
            </a:r>
            <a:r>
              <a:rPr lang="en-GB" dirty="0" err="1"/>
              <a:t>wristbanding</a:t>
            </a:r>
            <a:r>
              <a:rPr lang="en-GB" dirty="0"/>
              <a:t> for non-visible disabilities </a:t>
            </a:r>
          </a:p>
          <a:p>
            <a:r>
              <a:rPr lang="en-GB" dirty="0"/>
              <a:t>Social class, economic background, financial status, educational background: introduction of programmes to engage with diverse local communities and schools</a:t>
            </a:r>
            <a:endParaRPr lang="en-US" dirty="0"/>
          </a:p>
        </p:txBody>
      </p:sp>
      <p:sp>
        <p:nvSpPr>
          <p:cNvPr id="5" name="Footer Placeholder 4">
            <a:extLst>
              <a:ext uri="{FF2B5EF4-FFF2-40B4-BE49-F238E27FC236}">
                <a16:creationId xmlns:a16="http://schemas.microsoft.com/office/drawing/2014/main" id="{96BB9F5D-1188-C666-DBE6-0592CE835189}"/>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4115586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1903B-1D18-E617-A386-6577E4C1A911}"/>
              </a:ext>
            </a:extLst>
          </p:cNvPr>
          <p:cNvSpPr>
            <a:spLocks noGrp="1"/>
          </p:cNvSpPr>
          <p:nvPr>
            <p:ph type="title"/>
          </p:nvPr>
        </p:nvSpPr>
        <p:spPr>
          <a:xfrm>
            <a:off x="838200" y="10070"/>
            <a:ext cx="10515600" cy="809284"/>
          </a:xfrm>
        </p:spPr>
        <p:txBody>
          <a:bodyPr/>
          <a:lstStyle/>
          <a:p>
            <a:r>
              <a:rPr lang="en-GB" sz="4000" dirty="0"/>
              <a:t>Key elements 2</a:t>
            </a:r>
            <a:endParaRPr lang="en-US" sz="2400" i="1" dirty="0"/>
          </a:p>
        </p:txBody>
      </p:sp>
      <p:sp>
        <p:nvSpPr>
          <p:cNvPr id="3" name="Content Placeholder 2">
            <a:extLst>
              <a:ext uri="{FF2B5EF4-FFF2-40B4-BE49-F238E27FC236}">
                <a16:creationId xmlns:a16="http://schemas.microsoft.com/office/drawing/2014/main" id="{D138A73E-076E-9B86-D498-A8BEADDF6091}"/>
              </a:ext>
            </a:extLst>
          </p:cNvPr>
          <p:cNvSpPr>
            <a:spLocks noGrp="1"/>
          </p:cNvSpPr>
          <p:nvPr>
            <p:ph sz="half" idx="1"/>
          </p:nvPr>
        </p:nvSpPr>
        <p:spPr>
          <a:xfrm>
            <a:off x="0" y="764730"/>
            <a:ext cx="6019800" cy="5357609"/>
          </a:xfrm>
        </p:spPr>
        <p:txBody>
          <a:bodyPr/>
          <a:lstStyle/>
          <a:p>
            <a:r>
              <a:rPr lang="en-GB" dirty="0">
                <a:solidFill>
                  <a:srgbClr val="1A1919"/>
                </a:solidFill>
                <a:effectLst/>
              </a:rPr>
              <a:t>Age: programmes with local schools, family-friendly activities and menus. Consider impacts of cashless venues on older people / those not familiar with technology</a:t>
            </a:r>
          </a:p>
          <a:p>
            <a:r>
              <a:rPr lang="en-GB" dirty="0">
                <a:solidFill>
                  <a:srgbClr val="1A1919"/>
                </a:solidFill>
              </a:rPr>
              <a:t>Catering, bars, hospitality: online hospitality options to cover diversity, religious requirements, allergies. Ensure all food concessions abide by nuanced catering requirements (e.g. separation of meat / non-meat, halal, gluten-free foods</a:t>
            </a:r>
            <a:endParaRPr lang="en-GB" dirty="0">
              <a:solidFill>
                <a:srgbClr val="1A1919"/>
              </a:solidFill>
              <a:effectLst/>
            </a:endParaRPr>
          </a:p>
          <a:p>
            <a:endParaRPr lang="en-US" dirty="0"/>
          </a:p>
        </p:txBody>
      </p:sp>
      <p:sp>
        <p:nvSpPr>
          <p:cNvPr id="7" name="Content Placeholder 6">
            <a:extLst>
              <a:ext uri="{FF2B5EF4-FFF2-40B4-BE49-F238E27FC236}">
                <a16:creationId xmlns:a16="http://schemas.microsoft.com/office/drawing/2014/main" id="{2DC4D8AA-9BBD-4139-2063-EF79C3AB5986}"/>
              </a:ext>
            </a:extLst>
          </p:cNvPr>
          <p:cNvSpPr>
            <a:spLocks noGrp="1"/>
          </p:cNvSpPr>
          <p:nvPr>
            <p:ph sz="half" idx="2"/>
          </p:nvPr>
        </p:nvSpPr>
        <p:spPr>
          <a:xfrm>
            <a:off x="6172200" y="764730"/>
            <a:ext cx="5899628" cy="5956745"/>
          </a:xfrm>
        </p:spPr>
        <p:txBody>
          <a:bodyPr/>
          <a:lstStyle/>
          <a:p>
            <a:r>
              <a:rPr lang="en-GB" dirty="0"/>
              <a:t>Alcohol: take into account impact on diverse audiences of heavy alcohol consumption and the need for cultural or medical abstinence</a:t>
            </a:r>
          </a:p>
          <a:p>
            <a:r>
              <a:rPr lang="en-GB" dirty="0"/>
              <a:t>Visual barometer: show authentic diversity </a:t>
            </a:r>
          </a:p>
          <a:p>
            <a:r>
              <a:rPr lang="en-GB" dirty="0"/>
              <a:t>Site layout including entrances: cleanliness, signage. Prioritise safety</a:t>
            </a:r>
          </a:p>
          <a:p>
            <a:endParaRPr lang="en-GB" dirty="0"/>
          </a:p>
        </p:txBody>
      </p:sp>
    </p:spTree>
    <p:extLst>
      <p:ext uri="{BB962C8B-B14F-4D97-AF65-F5344CB8AC3E}">
        <p14:creationId xmlns:p14="http://schemas.microsoft.com/office/powerpoint/2010/main" val="2994290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84A79-3293-6992-AB39-8C67EF6589C8}"/>
              </a:ext>
            </a:extLst>
          </p:cNvPr>
          <p:cNvSpPr>
            <a:spLocks noGrp="1"/>
          </p:cNvSpPr>
          <p:nvPr>
            <p:ph type="title"/>
          </p:nvPr>
        </p:nvSpPr>
        <p:spPr/>
        <p:txBody>
          <a:bodyPr/>
          <a:lstStyle/>
          <a:p>
            <a:r>
              <a:rPr lang="en-GB" sz="4000" dirty="0"/>
              <a:t>Key elements 3</a:t>
            </a:r>
            <a:endParaRPr lang="en-US" sz="2400" i="1" dirty="0"/>
          </a:p>
        </p:txBody>
      </p:sp>
      <p:sp>
        <p:nvSpPr>
          <p:cNvPr id="3" name="Content Placeholder 2">
            <a:extLst>
              <a:ext uri="{FF2B5EF4-FFF2-40B4-BE49-F238E27FC236}">
                <a16:creationId xmlns:a16="http://schemas.microsoft.com/office/drawing/2014/main" id="{16183455-D34D-565F-6E55-C88731F3D54D}"/>
              </a:ext>
            </a:extLst>
          </p:cNvPr>
          <p:cNvSpPr>
            <a:spLocks noGrp="1"/>
          </p:cNvSpPr>
          <p:nvPr>
            <p:ph sz="half" idx="1"/>
          </p:nvPr>
        </p:nvSpPr>
        <p:spPr>
          <a:xfrm>
            <a:off x="838200" y="1456913"/>
            <a:ext cx="5181600" cy="4351338"/>
          </a:xfrm>
        </p:spPr>
        <p:txBody>
          <a:bodyPr/>
          <a:lstStyle/>
          <a:p>
            <a:r>
              <a:rPr lang="en-GB" dirty="0"/>
              <a:t>Booking systems and apps: introduce facility that captures and retains individual customer detailed requirements on registration</a:t>
            </a:r>
          </a:p>
          <a:p>
            <a:r>
              <a:rPr lang="en-GB" dirty="0"/>
              <a:t>Language and behaviour, dress: separate zones for fancy dress, introduce spectator codes of conduct. Welcome in multiple languages</a:t>
            </a:r>
            <a:endParaRPr lang="en-US" dirty="0"/>
          </a:p>
        </p:txBody>
      </p:sp>
      <p:sp>
        <p:nvSpPr>
          <p:cNvPr id="7" name="Content Placeholder 6">
            <a:extLst>
              <a:ext uri="{FF2B5EF4-FFF2-40B4-BE49-F238E27FC236}">
                <a16:creationId xmlns:a16="http://schemas.microsoft.com/office/drawing/2014/main" id="{F00B4C96-5634-818B-5FC3-BACF5463050D}"/>
              </a:ext>
            </a:extLst>
          </p:cNvPr>
          <p:cNvSpPr>
            <a:spLocks noGrp="1"/>
          </p:cNvSpPr>
          <p:nvPr>
            <p:ph sz="half" idx="2"/>
          </p:nvPr>
        </p:nvSpPr>
        <p:spPr>
          <a:xfrm>
            <a:off x="6248400" y="1456913"/>
            <a:ext cx="5181600" cy="4351338"/>
          </a:xfrm>
        </p:spPr>
        <p:txBody>
          <a:bodyPr/>
          <a:lstStyle/>
          <a:p>
            <a:r>
              <a:rPr lang="en-GB" dirty="0"/>
              <a:t>Smoking and vaping: learn from successful non-smoking sites</a:t>
            </a:r>
          </a:p>
          <a:p>
            <a:r>
              <a:rPr lang="en-GB" dirty="0"/>
              <a:t>Weather: Hydration stations, shade under cover especially for families</a:t>
            </a:r>
          </a:p>
          <a:p>
            <a:r>
              <a:rPr lang="en-GB" dirty="0"/>
              <a:t>Family-friendly: baby-changing and nursing facilities</a:t>
            </a:r>
          </a:p>
          <a:p>
            <a:endParaRPr lang="en-US" dirty="0"/>
          </a:p>
        </p:txBody>
      </p:sp>
      <p:sp>
        <p:nvSpPr>
          <p:cNvPr id="5" name="Footer Placeholder 4">
            <a:extLst>
              <a:ext uri="{FF2B5EF4-FFF2-40B4-BE49-F238E27FC236}">
                <a16:creationId xmlns:a16="http://schemas.microsoft.com/office/drawing/2014/main" id="{B59F61AA-7FDE-73F2-3795-3021D013F63A}"/>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36143938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4092D-DE73-A802-37E8-495EA919EEE9}"/>
              </a:ext>
            </a:extLst>
          </p:cNvPr>
          <p:cNvSpPr>
            <a:spLocks noGrp="1"/>
          </p:cNvSpPr>
          <p:nvPr>
            <p:ph type="title"/>
          </p:nvPr>
        </p:nvSpPr>
        <p:spPr>
          <a:xfrm>
            <a:off x="603339" y="294665"/>
            <a:ext cx="11350376" cy="1090612"/>
          </a:xfrm>
        </p:spPr>
        <p:txBody>
          <a:bodyPr/>
          <a:lstStyle/>
          <a:p>
            <a:r>
              <a:rPr lang="en-GB" sz="4000" dirty="0"/>
              <a:t>Impact on CIERA©</a:t>
            </a:r>
            <a:endParaRPr lang="en-US" sz="2400" i="1" dirty="0"/>
          </a:p>
        </p:txBody>
      </p:sp>
      <p:sp>
        <p:nvSpPr>
          <p:cNvPr id="3" name="Content Placeholder 2">
            <a:extLst>
              <a:ext uri="{FF2B5EF4-FFF2-40B4-BE49-F238E27FC236}">
                <a16:creationId xmlns:a16="http://schemas.microsoft.com/office/drawing/2014/main" id="{7CF013B8-46A3-AFEE-6213-570CCA8FA4DF}"/>
              </a:ext>
            </a:extLst>
          </p:cNvPr>
          <p:cNvSpPr>
            <a:spLocks noGrp="1"/>
          </p:cNvSpPr>
          <p:nvPr>
            <p:ph sz="half" idx="1"/>
          </p:nvPr>
        </p:nvSpPr>
        <p:spPr>
          <a:xfrm>
            <a:off x="1329071" y="1458077"/>
            <a:ext cx="9898912" cy="4559952"/>
          </a:xfrm>
        </p:spPr>
        <p:txBody>
          <a:bodyPr/>
          <a:lstStyle/>
          <a:p>
            <a:r>
              <a:rPr lang="en-GB" dirty="0"/>
              <a:t>Spaces feel more inclusive for people with diverse characteristics if there are people who look like them at all levels of the organisation, if there is food they can eat and if there are toilets they can use</a:t>
            </a:r>
          </a:p>
          <a:p>
            <a:r>
              <a:rPr lang="en-GB" dirty="0"/>
              <a:t>Reputational risk of failure to enhance diversity</a:t>
            </a:r>
          </a:p>
          <a:p>
            <a:r>
              <a:rPr lang="en-GB" dirty="0"/>
              <a:t>CIERA© grew from onsite research that built on classroom experience</a:t>
            </a:r>
          </a:p>
          <a:p>
            <a:r>
              <a:rPr lang="en-GB" dirty="0"/>
              <a:t>CRA process makes provision for cultural diversity; to transform spaces requires intentionality and collaborative working, enhanced by external partnerships</a:t>
            </a:r>
          </a:p>
          <a:p>
            <a:endParaRPr lang="en-US" dirty="0"/>
          </a:p>
        </p:txBody>
      </p:sp>
      <p:sp>
        <p:nvSpPr>
          <p:cNvPr id="5" name="Footer Placeholder 4">
            <a:extLst>
              <a:ext uri="{FF2B5EF4-FFF2-40B4-BE49-F238E27FC236}">
                <a16:creationId xmlns:a16="http://schemas.microsoft.com/office/drawing/2014/main" id="{9CF22669-15AB-9B57-4D36-7E40AFE53762}"/>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2665466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27D9B-2D40-0432-A6F0-314482E82248}"/>
              </a:ext>
            </a:extLst>
          </p:cNvPr>
          <p:cNvSpPr>
            <a:spLocks noGrp="1"/>
          </p:cNvSpPr>
          <p:nvPr>
            <p:ph type="title"/>
          </p:nvPr>
        </p:nvSpPr>
        <p:spPr>
          <a:xfrm>
            <a:off x="839972" y="67468"/>
            <a:ext cx="10590028" cy="1559313"/>
          </a:xfrm>
        </p:spPr>
        <p:txBody>
          <a:bodyPr/>
          <a:lstStyle/>
          <a:p>
            <a:r>
              <a:rPr lang="en-GB" sz="4000" dirty="0"/>
              <a:t>Summary</a:t>
            </a:r>
            <a:endParaRPr lang="en-US" sz="2400" i="1" dirty="0"/>
          </a:p>
        </p:txBody>
      </p:sp>
      <p:sp>
        <p:nvSpPr>
          <p:cNvPr id="3" name="Content Placeholder 2">
            <a:extLst>
              <a:ext uri="{FF2B5EF4-FFF2-40B4-BE49-F238E27FC236}">
                <a16:creationId xmlns:a16="http://schemas.microsoft.com/office/drawing/2014/main" id="{2B723DBC-6D8D-8228-0B17-FB6DABCF5785}"/>
              </a:ext>
            </a:extLst>
          </p:cNvPr>
          <p:cNvSpPr>
            <a:spLocks noGrp="1"/>
          </p:cNvSpPr>
          <p:nvPr>
            <p:ph sz="half" idx="1"/>
          </p:nvPr>
        </p:nvSpPr>
        <p:spPr>
          <a:xfrm>
            <a:off x="1307690" y="2151243"/>
            <a:ext cx="10026618" cy="3079975"/>
          </a:xfrm>
        </p:spPr>
        <p:txBody>
          <a:bodyPr/>
          <a:lstStyle/>
          <a:p>
            <a:r>
              <a:rPr lang="en-GB" dirty="0">
                <a:solidFill>
                  <a:srgbClr val="1A1919"/>
                </a:solidFill>
                <a:effectLst/>
              </a:rPr>
              <a:t>Visited four county cricket stadia on match days and non-match days</a:t>
            </a:r>
          </a:p>
          <a:p>
            <a:r>
              <a:rPr lang="en-GB" dirty="0">
                <a:solidFill>
                  <a:srgbClr val="1A1919"/>
                </a:solidFill>
              </a:rPr>
              <a:t>Assessed cultural risk elements of physical structure, site and internal building layout, staff experiences and engagement</a:t>
            </a:r>
          </a:p>
          <a:p>
            <a:r>
              <a:rPr lang="en-GB" dirty="0">
                <a:solidFill>
                  <a:srgbClr val="1A1919"/>
                </a:solidFill>
                <a:effectLst/>
              </a:rPr>
              <a:t>New and traditional facilities</a:t>
            </a:r>
          </a:p>
        </p:txBody>
      </p:sp>
      <p:sp>
        <p:nvSpPr>
          <p:cNvPr id="5" name="Footer Placeholder 4">
            <a:extLst>
              <a:ext uri="{FF2B5EF4-FFF2-40B4-BE49-F238E27FC236}">
                <a16:creationId xmlns:a16="http://schemas.microsoft.com/office/drawing/2014/main" id="{F55835A5-9FED-C243-FE6A-5EEFAA85D659}"/>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750385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5D9EC-B7F2-B145-C746-BD0AAC10F667}"/>
              </a:ext>
            </a:extLst>
          </p:cNvPr>
          <p:cNvSpPr>
            <a:spLocks noGrp="1"/>
          </p:cNvSpPr>
          <p:nvPr>
            <p:ph type="title"/>
          </p:nvPr>
        </p:nvSpPr>
        <p:spPr>
          <a:xfrm>
            <a:off x="838200" y="51037"/>
            <a:ext cx="10515600" cy="836595"/>
          </a:xfrm>
        </p:spPr>
        <p:txBody>
          <a:bodyPr/>
          <a:lstStyle/>
          <a:p>
            <a:r>
              <a:rPr lang="en-GB" dirty="0"/>
              <a:t>Discussion Questions</a:t>
            </a:r>
            <a:endParaRPr lang="en-US" dirty="0"/>
          </a:p>
        </p:txBody>
      </p:sp>
      <p:sp>
        <p:nvSpPr>
          <p:cNvPr id="3" name="Content Placeholder 2">
            <a:extLst>
              <a:ext uri="{FF2B5EF4-FFF2-40B4-BE49-F238E27FC236}">
                <a16:creationId xmlns:a16="http://schemas.microsoft.com/office/drawing/2014/main" id="{0BA836B1-9221-304C-65F1-DD28A66D988D}"/>
              </a:ext>
            </a:extLst>
          </p:cNvPr>
          <p:cNvSpPr>
            <a:spLocks noGrp="1"/>
          </p:cNvSpPr>
          <p:nvPr>
            <p:ph sz="half" idx="1"/>
          </p:nvPr>
        </p:nvSpPr>
        <p:spPr>
          <a:xfrm>
            <a:off x="505269" y="1078816"/>
            <a:ext cx="11225161" cy="4975243"/>
          </a:xfrm>
        </p:spPr>
        <p:txBody>
          <a:bodyPr/>
          <a:lstStyle/>
          <a:p>
            <a:pPr marL="342900" indent="-342900">
              <a:buFont typeface="+mj-lt"/>
              <a:buAutoNum type="arabicPeriod"/>
            </a:pPr>
            <a:r>
              <a:rPr lang="en-GB" sz="2400" b="0" i="0" dirty="0">
                <a:solidFill>
                  <a:srgbClr val="1A1919"/>
                </a:solidFill>
                <a:effectLst/>
              </a:rPr>
              <a:t>What aspects of cultural risk most surprised you in this study?</a:t>
            </a:r>
            <a:endParaRPr lang="en-GB" sz="2400" dirty="0">
              <a:solidFill>
                <a:srgbClr val="1A1919"/>
              </a:solidFill>
            </a:endParaRPr>
          </a:p>
          <a:p>
            <a:pPr marL="342900" indent="-342900">
              <a:buFont typeface="+mj-lt"/>
              <a:buAutoNum type="arabicPeriod"/>
            </a:pPr>
            <a:r>
              <a:rPr lang="en-GB" sz="2400" b="0" i="0" dirty="0">
                <a:solidFill>
                  <a:srgbClr val="1A1919"/>
                </a:solidFill>
                <a:effectLst/>
              </a:rPr>
              <a:t>How could organizations such as ACE contribute to event managers undertaking</a:t>
            </a:r>
            <a:r>
              <a:rPr lang="en-GB" sz="2400" dirty="0">
                <a:solidFill>
                  <a:srgbClr val="1A1919"/>
                </a:solidFill>
              </a:rPr>
              <a:t> </a:t>
            </a:r>
            <a:r>
              <a:rPr lang="en-GB" sz="2400" b="0" i="0" dirty="0">
                <a:solidFill>
                  <a:srgbClr val="1A1919"/>
                </a:solidFill>
                <a:effectLst/>
              </a:rPr>
              <a:t>a cultural risk assessment?</a:t>
            </a:r>
            <a:endParaRPr lang="en-GB" sz="2400" dirty="0">
              <a:solidFill>
                <a:srgbClr val="1A1919"/>
              </a:solidFill>
            </a:endParaRPr>
          </a:p>
          <a:p>
            <a:pPr marL="342900" indent="-342900">
              <a:buFont typeface="+mj-lt"/>
              <a:buAutoNum type="arabicPeriod"/>
            </a:pPr>
            <a:r>
              <a:rPr lang="en-GB" sz="2400" b="0" i="0" dirty="0">
                <a:solidFill>
                  <a:srgbClr val="1A1919"/>
                </a:solidFill>
                <a:effectLst/>
              </a:rPr>
              <a:t>What learning can you take from cricket and apply to other sports?</a:t>
            </a:r>
            <a:endParaRPr lang="en-GB" sz="2400" dirty="0">
              <a:solidFill>
                <a:srgbClr val="1A1919"/>
              </a:solidFill>
            </a:endParaRPr>
          </a:p>
          <a:p>
            <a:pPr marL="342900" indent="-342900">
              <a:buFont typeface="+mj-lt"/>
              <a:buAutoNum type="arabicPeriod"/>
            </a:pPr>
            <a:r>
              <a:rPr lang="en-GB" sz="2400" b="0" i="0" dirty="0">
                <a:solidFill>
                  <a:srgbClr val="1A1919"/>
                </a:solidFill>
                <a:effectLst/>
              </a:rPr>
              <a:t>What learning can you take from sport and apply it to another type of event?</a:t>
            </a:r>
            <a:endParaRPr lang="en-GB" sz="2400" dirty="0">
              <a:solidFill>
                <a:srgbClr val="1A1919"/>
              </a:solidFill>
            </a:endParaRPr>
          </a:p>
          <a:p>
            <a:pPr marL="342900" indent="-342900">
              <a:buFont typeface="+mj-lt"/>
              <a:buAutoNum type="arabicPeriod"/>
            </a:pPr>
            <a:r>
              <a:rPr lang="en-GB" sz="2400" b="0" i="0" dirty="0">
                <a:solidFill>
                  <a:srgbClr val="1A1919"/>
                </a:solidFill>
                <a:effectLst/>
              </a:rPr>
              <a:t>From an event or venue of your choice that you know well, apply the cultural risk</a:t>
            </a:r>
            <a:r>
              <a:rPr lang="en-GB" sz="2400" dirty="0">
                <a:solidFill>
                  <a:srgbClr val="1A1919"/>
                </a:solidFill>
              </a:rPr>
              <a:t> </a:t>
            </a:r>
            <a:r>
              <a:rPr lang="en-GB" sz="2400" b="0" i="0" dirty="0">
                <a:solidFill>
                  <a:srgbClr val="1A1919"/>
                </a:solidFill>
                <a:effectLst/>
              </a:rPr>
              <a:t>elements as listed in the cricket case study and draw up an action plan.</a:t>
            </a:r>
            <a:endParaRPr lang="en-GB" sz="2400" dirty="0">
              <a:solidFill>
                <a:srgbClr val="1A1919"/>
              </a:solidFill>
            </a:endParaRPr>
          </a:p>
          <a:p>
            <a:pPr marL="342900" indent="-342900">
              <a:buFont typeface="+mj-lt"/>
              <a:buAutoNum type="arabicPeriod"/>
            </a:pPr>
            <a:r>
              <a:rPr lang="en-GB" sz="2400" b="0" i="0" dirty="0">
                <a:solidFill>
                  <a:srgbClr val="1A1919"/>
                </a:solidFill>
                <a:effectLst/>
              </a:rPr>
              <a:t>Identify one additional cultural risk that impacts on an aspect of managing an</a:t>
            </a:r>
            <a:r>
              <a:rPr lang="en-GB" sz="2400" dirty="0">
                <a:solidFill>
                  <a:srgbClr val="1A1919"/>
                </a:solidFill>
              </a:rPr>
              <a:t> </a:t>
            </a:r>
            <a:r>
              <a:rPr lang="en-GB" sz="2400" b="0" i="0" dirty="0">
                <a:solidFill>
                  <a:srgbClr val="1A1919"/>
                </a:solidFill>
                <a:effectLst/>
              </a:rPr>
              <a:t>event.</a:t>
            </a:r>
            <a:endParaRPr lang="en-GB" sz="2400" dirty="0">
              <a:solidFill>
                <a:srgbClr val="1A1919"/>
              </a:solidFill>
            </a:endParaRPr>
          </a:p>
          <a:p>
            <a:pPr marL="342900" indent="-342900">
              <a:buFont typeface="+mj-lt"/>
              <a:buAutoNum type="arabicPeriod"/>
            </a:pPr>
            <a:r>
              <a:rPr lang="en-GB" sz="2400" b="0" i="0" dirty="0">
                <a:solidFill>
                  <a:srgbClr val="1A1919"/>
                </a:solidFill>
                <a:effectLst/>
              </a:rPr>
              <a:t>If you were assessing a potential venue for an event you were running, how would you approach the venue site visit using the Cultural Risk Assessment approach?</a:t>
            </a:r>
            <a:endParaRPr lang="en-GB" sz="2400" dirty="0">
              <a:solidFill>
                <a:srgbClr val="1A1919"/>
              </a:solidFill>
              <a:effectLst/>
            </a:endParaRPr>
          </a:p>
          <a:p>
            <a:endParaRPr lang="en-US" dirty="0"/>
          </a:p>
        </p:txBody>
      </p:sp>
      <p:sp>
        <p:nvSpPr>
          <p:cNvPr id="5" name="Footer Placeholder 4">
            <a:extLst>
              <a:ext uri="{FF2B5EF4-FFF2-40B4-BE49-F238E27FC236}">
                <a16:creationId xmlns:a16="http://schemas.microsoft.com/office/drawing/2014/main" id="{A2B2A150-2986-61A1-5243-3261AC5B85C7}"/>
              </a:ext>
            </a:extLst>
          </p:cNvPr>
          <p:cNvSpPr>
            <a:spLocks noGrp="1"/>
          </p:cNvSpPr>
          <p:nvPr>
            <p:ph type="ftr" sz="quarter" idx="11"/>
          </p:nvPr>
        </p:nvSpPr>
        <p:spPr/>
        <p:txBody>
          <a:bodyPr/>
          <a:lstStyle/>
          <a:p>
            <a:r>
              <a:rPr lang="de-DE"/>
              <a:t>© Albert, Dowson &amp; Lomax 2025 https://www.goodfellowpublishers.com/culturalrisk</a:t>
            </a:r>
            <a:endParaRPr lang="en-GB"/>
          </a:p>
        </p:txBody>
      </p:sp>
    </p:spTree>
    <p:extLst>
      <p:ext uri="{BB962C8B-B14F-4D97-AF65-F5344CB8AC3E}">
        <p14:creationId xmlns:p14="http://schemas.microsoft.com/office/powerpoint/2010/main" val="18904057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0D68CE08-AE05-4244-6529-9E14C1BF03B6}"/>
              </a:ext>
            </a:extLst>
          </p:cNvPr>
          <p:cNvSpPr>
            <a:spLocks noGrp="1"/>
          </p:cNvSpPr>
          <p:nvPr>
            <p:ph type="ftr" sz="quarter" idx="11"/>
          </p:nvPr>
        </p:nvSpPr>
        <p:spPr/>
        <p:txBody>
          <a:bodyPr/>
          <a:lstStyle/>
          <a:p>
            <a:r>
              <a:rPr lang="de-DE"/>
              <a:t>© Albert, Dowson &amp; Lomax 2025 https://www.goodfellowpublishers.com/culturalrisk</a:t>
            </a:r>
            <a:endParaRPr lang="en-GB" dirty="0"/>
          </a:p>
        </p:txBody>
      </p:sp>
    </p:spTree>
    <p:extLst>
      <p:ext uri="{BB962C8B-B14F-4D97-AF65-F5344CB8AC3E}">
        <p14:creationId xmlns:p14="http://schemas.microsoft.com/office/powerpoint/2010/main" val="38552788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193</TotalTime>
  <Words>2096</Words>
  <Application>Microsoft Office PowerPoint</Application>
  <PresentationFormat>Widescreen</PresentationFormat>
  <Paragraphs>130</Paragraphs>
  <Slides>14</Slides>
  <Notes>1</Notes>
  <HiddenSlides>0</HiddenSlides>
  <MMClips>0</MMClips>
  <ScaleCrop>false</ScaleCrop>
  <HeadingPairs>
    <vt:vector size="4" baseType="variant">
      <vt:variant>
        <vt:lpstr>Theme</vt:lpstr>
      </vt:variant>
      <vt:variant>
        <vt:i4>2</vt:i4>
      </vt:variant>
      <vt:variant>
        <vt:lpstr>Slide Titles</vt:lpstr>
      </vt:variant>
      <vt:variant>
        <vt:i4>14</vt:i4>
      </vt:variant>
    </vt:vector>
  </HeadingPairs>
  <TitlesOfParts>
    <vt:vector size="16" baseType="lpstr">
      <vt:lpstr>Office Theme</vt:lpstr>
      <vt:lpstr>Custom Design</vt:lpstr>
      <vt:lpstr>PowerPoint Presentation</vt:lpstr>
      <vt:lpstr>PowerPoint Presentation</vt:lpstr>
      <vt:lpstr>PowerPoint Presentation</vt:lpstr>
      <vt:lpstr>Chapter 9: Activating theory – England and Wales Cricket Board  Ruth Dowson &amp; Bernadette Albert</vt:lpstr>
      <vt:lpstr>Introduction</vt:lpstr>
      <vt:lpstr>England &amp; Wales Cricket Board (ECB) Venue Visits</vt:lpstr>
      <vt:lpstr>Strategic aspects</vt:lpstr>
      <vt:lpstr>Key elements 1</vt:lpstr>
      <vt:lpstr>Key elements 2</vt:lpstr>
      <vt:lpstr>Key elements 3</vt:lpstr>
      <vt:lpstr>Impact on CIERA©</vt:lpstr>
      <vt:lpstr>Summary</vt:lpstr>
      <vt:lpstr>Discussion Questions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Sally North</dc:creator>
  <cp:lastModifiedBy>Rev Ruth Dowson</cp:lastModifiedBy>
  <cp:revision>10</cp:revision>
  <dcterms:created xsi:type="dcterms:W3CDTF">2026-03-17T13:44:53Z</dcterms:created>
  <dcterms:modified xsi:type="dcterms:W3CDTF">2026-07-30T15:44:37Z</dcterms:modified>
</cp:coreProperties>
</file>